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0"/>
  </p:notesMasterIdLst>
  <p:sldIdLst>
    <p:sldId id="257" r:id="rId3"/>
    <p:sldId id="258" r:id="rId4"/>
    <p:sldId id="259" r:id="rId5"/>
    <p:sldId id="284" r:id="rId6"/>
    <p:sldId id="260" r:id="rId7"/>
    <p:sldId id="261" r:id="rId8"/>
    <p:sldId id="263" r:id="rId9"/>
    <p:sldId id="264" r:id="rId10"/>
    <p:sldId id="274" r:id="rId11"/>
    <p:sldId id="265" r:id="rId12"/>
    <p:sldId id="266" r:id="rId13"/>
    <p:sldId id="267" r:id="rId14"/>
    <p:sldId id="268" r:id="rId15"/>
    <p:sldId id="269" r:id="rId16"/>
    <p:sldId id="270" r:id="rId17"/>
    <p:sldId id="271" r:id="rId18"/>
    <p:sldId id="272" r:id="rId19"/>
    <p:sldId id="273" r:id="rId20"/>
    <p:sldId id="283" r:id="rId21"/>
    <p:sldId id="275" r:id="rId22"/>
    <p:sldId id="277" r:id="rId23"/>
    <p:sldId id="285" r:id="rId24"/>
    <p:sldId id="286" r:id="rId25"/>
    <p:sldId id="276" r:id="rId26"/>
    <p:sldId id="278" r:id="rId27"/>
    <p:sldId id="280" r:id="rId28"/>
    <p:sldId id="28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372"/>
    <a:srgbClr val="213B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6" autoAdjust="0"/>
    <p:restoredTop sz="57627" autoAdjust="0"/>
  </p:normalViewPr>
  <p:slideViewPr>
    <p:cSldViewPr snapToGrid="0" snapToObjects="1">
      <p:cViewPr varScale="1">
        <p:scale>
          <a:sx n="39" d="100"/>
          <a:sy n="39" d="100"/>
        </p:scale>
        <p:origin x="996"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D04446-98EF-4B01-9F04-D39AEA487F09}" type="datetimeFigureOut">
              <a:rPr lang="en-US" smtClean="0"/>
              <a:t>6/3/2024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7D0685-D8AE-4B83-AD0D-483C10CF49D2}"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D0685-D8AE-4B83-AD0D-483C10CF49D2}" type="slidenum">
              <a:rPr lang="en-US" smtClean="0"/>
              <a:t>1</a:t>
            </a:fld>
            <a:endParaRPr lang="en-US" dirty="0"/>
          </a:p>
        </p:txBody>
      </p:sp>
    </p:spTree>
    <p:extLst>
      <p:ext uri="{BB962C8B-B14F-4D97-AF65-F5344CB8AC3E}">
        <p14:creationId xmlns:p14="http://schemas.microsoft.com/office/powerpoint/2010/main" val="2931293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times, sites are designed</a:t>
            </a:r>
            <a:r>
              <a:rPr lang="en-US" baseline="0" dirty="0" smtClean="0"/>
              <a:t> around the concept of using a mouse. Most assistive tech devices emulate keyboard functionality, not mouse.</a:t>
            </a:r>
            <a:endParaRPr lang="en-US" dirty="0"/>
          </a:p>
        </p:txBody>
      </p:sp>
      <p:sp>
        <p:nvSpPr>
          <p:cNvPr id="4" name="Slide Number Placeholder 3"/>
          <p:cNvSpPr>
            <a:spLocks noGrp="1"/>
          </p:cNvSpPr>
          <p:nvPr>
            <p:ph type="sldNum" sz="quarter" idx="10"/>
          </p:nvPr>
        </p:nvSpPr>
        <p:spPr/>
        <p:txBody>
          <a:bodyPr/>
          <a:lstStyle/>
          <a:p>
            <a:fld id="{557D0685-D8AE-4B83-AD0D-483C10CF49D2}" type="slidenum">
              <a:rPr lang="en-US" smtClean="0"/>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a:t>
            </a:r>
            <a:r>
              <a:rPr lang="en-US" baseline="0" dirty="0" smtClean="0"/>
              <a:t> – how simple should it be? If you are familiar with your audience’s background, this will help guide. But if you don’t know their background, err on the side of caution by using simple language.</a:t>
            </a:r>
          </a:p>
          <a:p>
            <a:r>
              <a:rPr lang="en-US" baseline="0" dirty="0" smtClean="0"/>
              <a:t>Usability and accessibility are not mutually exclusive categories. Significant overlap between the two </a:t>
            </a:r>
          </a:p>
          <a:p>
            <a:endParaRPr lang="en-US" dirty="0"/>
          </a:p>
        </p:txBody>
      </p:sp>
      <p:sp>
        <p:nvSpPr>
          <p:cNvPr id="4" name="Slide Number Placeholder 3"/>
          <p:cNvSpPr>
            <a:spLocks noGrp="1"/>
          </p:cNvSpPr>
          <p:nvPr>
            <p:ph type="sldNum" sz="quarter" idx="10"/>
          </p:nvPr>
        </p:nvSpPr>
        <p:spPr/>
        <p:txBody>
          <a:bodyPr/>
          <a:lstStyle/>
          <a:p>
            <a:fld id="{557D0685-D8AE-4B83-AD0D-483C10CF49D2}" type="slidenum">
              <a:rPr lang="en-US" smtClean="0"/>
              <a:t>13</a:t>
            </a:fld>
            <a:endParaRPr lang="en-US" dirty="0"/>
          </a:p>
        </p:txBody>
      </p:sp>
    </p:spTree>
    <p:extLst>
      <p:ext uri="{BB962C8B-B14F-4D97-AF65-F5344CB8AC3E}">
        <p14:creationId xmlns:p14="http://schemas.microsoft.com/office/powerpoint/2010/main" val="161841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In the past it was common to see sites optimized for certain browsers or versions of browsers. You do not see much of this now.</a:t>
            </a:r>
          </a:p>
          <a:p>
            <a:r>
              <a:rPr lang="en-US" sz="1200" b="0" i="0" kern="1200" dirty="0" smtClean="0">
                <a:solidFill>
                  <a:schemeClr val="tx1"/>
                </a:solidFill>
                <a:latin typeface="+mn-lt"/>
                <a:ea typeface="+mn-ea"/>
                <a:cs typeface="+mn-cs"/>
              </a:rPr>
              <a:t>This does not</a:t>
            </a:r>
            <a:r>
              <a:rPr lang="en-US" sz="1200" b="0" i="0" kern="1200" baseline="0" dirty="0" smtClean="0">
                <a:solidFill>
                  <a:schemeClr val="tx1"/>
                </a:solidFill>
                <a:latin typeface="+mn-lt"/>
                <a:ea typeface="+mn-ea"/>
                <a:cs typeface="+mn-cs"/>
              </a:rPr>
              <a:t> mean sites need to be developed for the lowest common denominator</a:t>
            </a:r>
          </a:p>
        </p:txBody>
      </p:sp>
      <p:sp>
        <p:nvSpPr>
          <p:cNvPr id="4" name="Slide Number Placeholder 3"/>
          <p:cNvSpPr>
            <a:spLocks noGrp="1"/>
          </p:cNvSpPr>
          <p:nvPr>
            <p:ph type="sldNum" sz="quarter" idx="10"/>
          </p:nvPr>
        </p:nvSpPr>
        <p:spPr/>
        <p:txBody>
          <a:bodyPr/>
          <a:lstStyle/>
          <a:p>
            <a:fld id="{557D0685-D8AE-4B83-AD0D-483C10CF49D2}" type="slidenum">
              <a:rPr lang="en-US" smtClean="0"/>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laws governing</a:t>
            </a:r>
            <a:r>
              <a:rPr lang="en-US" baseline="0" dirty="0" smtClean="0"/>
              <a:t> web accessibility.</a:t>
            </a:r>
          </a:p>
          <a:p>
            <a:endParaRPr lang="en-US" baseline="0" dirty="0" smtClean="0"/>
          </a:p>
          <a:p>
            <a:r>
              <a:rPr lang="en-US" baseline="0" dirty="0" smtClean="0"/>
              <a:t>Even though there are not formal rules yet on accessibility against private businesses, this has not stopped citizens, lawyers and the Department of Justice from enforcing the ADA.</a:t>
            </a:r>
          </a:p>
          <a:p>
            <a:endParaRPr lang="en-US" baseline="0" dirty="0" smtClean="0"/>
          </a:p>
          <a:p>
            <a:r>
              <a:rPr lang="en-US" dirty="0" smtClean="0"/>
              <a:t>Web Accessibility legal updates by Lainey Feingold - http://www.lflegal.com/category/accessibility-laws-and-regulations/legal-updates/</a:t>
            </a:r>
            <a:endParaRPr lang="en-US" dirty="0"/>
          </a:p>
        </p:txBody>
      </p:sp>
      <p:sp>
        <p:nvSpPr>
          <p:cNvPr id="4" name="Slide Number Placeholder 3"/>
          <p:cNvSpPr>
            <a:spLocks noGrp="1"/>
          </p:cNvSpPr>
          <p:nvPr>
            <p:ph type="sldNum" sz="quarter" idx="10"/>
          </p:nvPr>
        </p:nvSpPr>
        <p:spPr/>
        <p:txBody>
          <a:bodyPr/>
          <a:lstStyle/>
          <a:p>
            <a:fld id="{557D0685-D8AE-4B83-AD0D-483C10CF49D2}" type="slidenum">
              <a:rPr lang="en-US" smtClean="0"/>
              <a:t>17</a:t>
            </a:fld>
            <a:endParaRPr lang="en-US" dirty="0"/>
          </a:p>
        </p:txBody>
      </p:sp>
    </p:spTree>
    <p:extLst>
      <p:ext uri="{BB962C8B-B14F-4D97-AF65-F5344CB8AC3E}">
        <p14:creationId xmlns:p14="http://schemas.microsoft.com/office/powerpoint/2010/main" val="1220257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508 affects Federal</a:t>
            </a:r>
            <a:r>
              <a:rPr lang="en-US" baseline="0" dirty="0" smtClean="0"/>
              <a:t> government and those wo receive federal funds. The Web Content Accessibility Guidelines (WCAG) are an international standard that the latest version of Section 508 also integrated. In addition, many ADA Title II and Title III complaints reference WCAG to follow for compliance.</a:t>
            </a:r>
            <a:endParaRPr lang="en-US" dirty="0"/>
          </a:p>
        </p:txBody>
      </p:sp>
      <p:sp>
        <p:nvSpPr>
          <p:cNvPr id="4" name="Slide Number Placeholder 3"/>
          <p:cNvSpPr>
            <a:spLocks noGrp="1"/>
          </p:cNvSpPr>
          <p:nvPr>
            <p:ph type="sldNum" sz="quarter" idx="10"/>
          </p:nvPr>
        </p:nvSpPr>
        <p:spPr/>
        <p:txBody>
          <a:bodyPr/>
          <a:lstStyle/>
          <a:p>
            <a:fld id="{557D0685-D8AE-4B83-AD0D-483C10CF49D2}" type="slidenum">
              <a:rPr lang="en-US" smtClean="0"/>
              <a:t>18</a:t>
            </a:fld>
            <a:endParaRPr lang="en-US" dirty="0"/>
          </a:p>
        </p:txBody>
      </p:sp>
    </p:spTree>
    <p:extLst>
      <p:ext uri="{BB962C8B-B14F-4D97-AF65-F5344CB8AC3E}">
        <p14:creationId xmlns:p14="http://schemas.microsoft.com/office/powerpoint/2010/main" val="2726987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major changes</a:t>
            </a:r>
            <a:r>
              <a:rPr lang="en-US" baseline="0" dirty="0" smtClean="0"/>
              <a:t> related specific to website-related work</a:t>
            </a:r>
            <a:endParaRPr lang="en-US" dirty="0"/>
          </a:p>
        </p:txBody>
      </p:sp>
      <p:sp>
        <p:nvSpPr>
          <p:cNvPr id="4" name="Slide Number Placeholder 3"/>
          <p:cNvSpPr>
            <a:spLocks noGrp="1"/>
          </p:cNvSpPr>
          <p:nvPr>
            <p:ph type="sldNum" sz="quarter" idx="10"/>
          </p:nvPr>
        </p:nvSpPr>
        <p:spPr/>
        <p:txBody>
          <a:bodyPr/>
          <a:lstStyle/>
          <a:p>
            <a:fld id="{557D0685-D8AE-4B83-AD0D-483C10CF49D2}" type="slidenum">
              <a:rPr lang="en-US" smtClean="0"/>
              <a:t>19</a:t>
            </a:fld>
            <a:endParaRPr lang="en-US" dirty="0"/>
          </a:p>
        </p:txBody>
      </p:sp>
    </p:spTree>
    <p:extLst>
      <p:ext uri="{BB962C8B-B14F-4D97-AF65-F5344CB8AC3E}">
        <p14:creationId xmlns:p14="http://schemas.microsoft.com/office/powerpoint/2010/main" val="4175510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mobile and accessibility first concept</a:t>
            </a:r>
            <a:r>
              <a:rPr lang="en-US" baseline="0" dirty="0" smtClean="0"/>
              <a:t> </a:t>
            </a:r>
            <a:r>
              <a:rPr lang="en-US" dirty="0" smtClean="0"/>
              <a:t>both share similar philosophies in that we are</a:t>
            </a:r>
            <a:r>
              <a:rPr lang="en-US" baseline="0" dirty="0" smtClean="0"/>
              <a:t> building usability features</a:t>
            </a:r>
            <a:r>
              <a:rPr lang="en-US" dirty="0" smtClean="0"/>
              <a:t> into the initial design.</a:t>
            </a:r>
            <a:endParaRPr lang="en-US" baseline="0" dirty="0" smtClean="0"/>
          </a:p>
          <a:p>
            <a:r>
              <a:rPr lang="en-US" baseline="0" dirty="0" smtClean="0"/>
              <a:t>Then, the functionality is there when we need it.</a:t>
            </a:r>
            <a:endParaRPr lang="en-US" dirty="0"/>
          </a:p>
        </p:txBody>
      </p:sp>
      <p:sp>
        <p:nvSpPr>
          <p:cNvPr id="4" name="Slide Number Placeholder 3"/>
          <p:cNvSpPr>
            <a:spLocks noGrp="1"/>
          </p:cNvSpPr>
          <p:nvPr>
            <p:ph type="sldNum" sz="quarter" idx="10"/>
          </p:nvPr>
        </p:nvSpPr>
        <p:spPr/>
        <p:txBody>
          <a:bodyPr/>
          <a:lstStyle/>
          <a:p>
            <a:fld id="{557D0685-D8AE-4B83-AD0D-483C10CF49D2}" type="slidenum">
              <a:rPr lang="en-US" smtClean="0"/>
              <a:t>20</a:t>
            </a:fld>
            <a:endParaRPr lang="en-US" dirty="0"/>
          </a:p>
        </p:txBody>
      </p:sp>
    </p:spTree>
    <p:extLst>
      <p:ext uri="{BB962C8B-B14F-4D97-AF65-F5344CB8AC3E}">
        <p14:creationId xmlns:p14="http://schemas.microsoft.com/office/powerpoint/2010/main" val="682155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 complete list</a:t>
            </a:r>
          </a:p>
          <a:p>
            <a:r>
              <a:rPr lang="en-US" dirty="0" smtClean="0"/>
              <a:t>Multimedia</a:t>
            </a:r>
            <a:r>
              <a:rPr lang="en-US" baseline="0" dirty="0" smtClean="0"/>
              <a:t> alternatives such as captions, transcripts and audio descriptions for video.</a:t>
            </a:r>
            <a:endParaRPr lang="en-US" dirty="0"/>
          </a:p>
        </p:txBody>
      </p:sp>
      <p:sp>
        <p:nvSpPr>
          <p:cNvPr id="4" name="Slide Number Placeholder 3"/>
          <p:cNvSpPr>
            <a:spLocks noGrp="1"/>
          </p:cNvSpPr>
          <p:nvPr>
            <p:ph type="sldNum" sz="quarter" idx="10"/>
          </p:nvPr>
        </p:nvSpPr>
        <p:spPr/>
        <p:txBody>
          <a:bodyPr/>
          <a:lstStyle/>
          <a:p>
            <a:fld id="{557D0685-D8AE-4B83-AD0D-483C10CF49D2}" type="slidenum">
              <a:rPr lang="en-US" smtClean="0"/>
              <a:t>21</a:t>
            </a:fld>
            <a:endParaRPr lang="en-US" dirty="0"/>
          </a:p>
        </p:txBody>
      </p:sp>
    </p:spTree>
    <p:extLst>
      <p:ext uri="{BB962C8B-B14F-4D97-AF65-F5344CB8AC3E}">
        <p14:creationId xmlns:p14="http://schemas.microsoft.com/office/powerpoint/2010/main" val="3811557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Readability</a:t>
            </a:r>
            <a:r>
              <a:rPr lang="en-US" baseline="0" dirty="0" smtClean="0"/>
              <a:t> is a AAA level guideline but an important one none the less, especially language used in government work</a:t>
            </a:r>
          </a:p>
          <a:p>
            <a:r>
              <a:rPr lang="en-US" baseline="0" dirty="0" smtClean="0"/>
              <a:t>Mention in the standards to adhere to AAA where it makes sense and when possible</a:t>
            </a:r>
            <a:endParaRPr lang="en-US" dirty="0"/>
          </a:p>
        </p:txBody>
      </p:sp>
      <p:sp>
        <p:nvSpPr>
          <p:cNvPr id="4" name="Slide Number Placeholder 3"/>
          <p:cNvSpPr>
            <a:spLocks noGrp="1"/>
          </p:cNvSpPr>
          <p:nvPr>
            <p:ph type="sldNum" sz="quarter" idx="10"/>
          </p:nvPr>
        </p:nvSpPr>
        <p:spPr/>
        <p:txBody>
          <a:bodyPr/>
          <a:lstStyle/>
          <a:p>
            <a:fld id="{557D0685-D8AE-4B83-AD0D-483C10CF49D2}" type="slidenum">
              <a:rPr lang="en-US" smtClean="0"/>
              <a:t>22</a:t>
            </a:fld>
            <a:endParaRPr lang="en-US" dirty="0"/>
          </a:p>
        </p:txBody>
      </p:sp>
    </p:spTree>
    <p:extLst>
      <p:ext uri="{BB962C8B-B14F-4D97-AF65-F5344CB8AC3E}">
        <p14:creationId xmlns:p14="http://schemas.microsoft.com/office/powerpoint/2010/main" val="3531177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Readability</a:t>
            </a:r>
            <a:r>
              <a:rPr lang="en-US" baseline="0" dirty="0" smtClean="0"/>
              <a:t> is a AAA level guideline but an important one none the less, especially language used in government work</a:t>
            </a:r>
          </a:p>
          <a:p>
            <a:r>
              <a:rPr lang="en-US" baseline="0" dirty="0" smtClean="0"/>
              <a:t>Mention in the standards to adhere to AAA where it makes sense and when possible</a:t>
            </a:r>
            <a:endParaRPr lang="en-US" dirty="0"/>
          </a:p>
        </p:txBody>
      </p:sp>
      <p:sp>
        <p:nvSpPr>
          <p:cNvPr id="4" name="Slide Number Placeholder 3"/>
          <p:cNvSpPr>
            <a:spLocks noGrp="1"/>
          </p:cNvSpPr>
          <p:nvPr>
            <p:ph type="sldNum" sz="quarter" idx="10"/>
          </p:nvPr>
        </p:nvSpPr>
        <p:spPr/>
        <p:txBody>
          <a:bodyPr/>
          <a:lstStyle/>
          <a:p>
            <a:fld id="{557D0685-D8AE-4B83-AD0D-483C10CF49D2}" type="slidenum">
              <a:rPr lang="en-US" smtClean="0"/>
              <a:t>23</a:t>
            </a:fld>
            <a:endParaRPr lang="en-US" dirty="0"/>
          </a:p>
        </p:txBody>
      </p:sp>
    </p:spTree>
    <p:extLst>
      <p:ext uri="{BB962C8B-B14F-4D97-AF65-F5344CB8AC3E}">
        <p14:creationId xmlns:p14="http://schemas.microsoft.com/office/powerpoint/2010/main" val="372920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D0685-D8AE-4B83-AD0D-483C10CF49D2}" type="slidenum">
              <a:rPr lang="en-US" smtClean="0"/>
              <a:t>2</a:t>
            </a:fld>
            <a:endParaRPr lang="en-US" dirty="0"/>
          </a:p>
        </p:txBody>
      </p:sp>
    </p:spTree>
    <p:extLst>
      <p:ext uri="{BB962C8B-B14F-4D97-AF65-F5344CB8AC3E}">
        <p14:creationId xmlns:p14="http://schemas.microsoft.com/office/powerpoint/2010/main" val="3815869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Developed by Missouri</a:t>
            </a:r>
            <a:r>
              <a:rPr lang="en-US" sz="1200" b="0" i="0" kern="1200" baseline="0" dirty="0" smtClean="0">
                <a:solidFill>
                  <a:schemeClr val="tx1"/>
                </a:solidFill>
                <a:effectLst/>
                <a:latin typeface="+mn-lt"/>
                <a:ea typeface="+mn-ea"/>
                <a:cs typeface="+mn-cs"/>
              </a:rPr>
              <a:t> Assistive Technology after the Power Up Conference in April</a:t>
            </a:r>
            <a:r>
              <a:rPr lang="en-US" sz="1200" b="0" i="0" kern="1200" baseline="0" dirty="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2018.</a:t>
            </a:r>
          </a:p>
          <a:p>
            <a:r>
              <a:rPr lang="en-US" sz="1200" b="0" i="0" kern="1200" baseline="0" dirty="0" smtClean="0">
                <a:solidFill>
                  <a:schemeClr val="tx1"/>
                </a:solidFill>
                <a:effectLst/>
                <a:latin typeface="+mn-lt"/>
                <a:ea typeface="+mn-ea"/>
                <a:cs typeface="+mn-cs"/>
              </a:rPr>
              <a:t>6 minute video</a:t>
            </a:r>
          </a:p>
        </p:txBody>
      </p:sp>
      <p:sp>
        <p:nvSpPr>
          <p:cNvPr id="4" name="Slide Number Placeholder 3"/>
          <p:cNvSpPr>
            <a:spLocks noGrp="1"/>
          </p:cNvSpPr>
          <p:nvPr>
            <p:ph type="sldNum" sz="quarter" idx="10"/>
          </p:nvPr>
        </p:nvSpPr>
        <p:spPr/>
        <p:txBody>
          <a:bodyPr/>
          <a:lstStyle/>
          <a:p>
            <a:fld id="{557D0685-D8AE-4B83-AD0D-483C10CF49D2}" type="slidenum">
              <a:rPr lang="en-US" smtClean="0"/>
              <a:t>24</a:t>
            </a:fld>
            <a:endParaRPr lang="en-US" dirty="0"/>
          </a:p>
        </p:txBody>
      </p:sp>
    </p:spTree>
    <p:extLst>
      <p:ext uri="{BB962C8B-B14F-4D97-AF65-F5344CB8AC3E}">
        <p14:creationId xmlns:p14="http://schemas.microsoft.com/office/powerpoint/2010/main" val="2106642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Maintained by Missouri Assistive Technology in collaboration with ITSD</a:t>
            </a:r>
          </a:p>
          <a:p>
            <a:r>
              <a:rPr lang="en-US" dirty="0" smtClean="0"/>
              <a:t>Resource site for web accessibility</a:t>
            </a:r>
          </a:p>
          <a:p>
            <a:endParaRPr lang="en-US" dirty="0" smtClean="0"/>
          </a:p>
          <a:p>
            <a:r>
              <a:rPr lang="en-US" dirty="0" smtClean="0"/>
              <a:t>High</a:t>
            </a:r>
            <a:r>
              <a:rPr lang="en-US" baseline="0" dirty="0" smtClean="0"/>
              <a:t> Level Review of </a:t>
            </a:r>
            <a:r>
              <a:rPr lang="en-US" dirty="0" smtClean="0"/>
              <a:t>Site by category:</a:t>
            </a:r>
          </a:p>
          <a:p>
            <a:r>
              <a:rPr lang="en-US" dirty="0" smtClean="0"/>
              <a:t>ICT Law</a:t>
            </a:r>
          </a:p>
          <a:p>
            <a:r>
              <a:rPr lang="en-US" dirty="0" smtClean="0"/>
              <a:t>Electronic</a:t>
            </a:r>
            <a:r>
              <a:rPr lang="en-US" baseline="0" dirty="0" smtClean="0"/>
              <a:t> Documents</a:t>
            </a:r>
          </a:p>
          <a:p>
            <a:r>
              <a:rPr lang="en-US" baseline="0" dirty="0" smtClean="0"/>
              <a:t>Meetings</a:t>
            </a:r>
          </a:p>
          <a:p>
            <a:r>
              <a:rPr lang="en-US" baseline="0" dirty="0" smtClean="0"/>
              <a:t>Multimedia</a:t>
            </a:r>
          </a:p>
          <a:p>
            <a:r>
              <a:rPr lang="en-US" baseline="0" dirty="0" smtClean="0"/>
              <a:t>Plain Language</a:t>
            </a:r>
          </a:p>
          <a:p>
            <a:r>
              <a:rPr lang="en-US" baseline="0" dirty="0" smtClean="0"/>
              <a:t>Procurement</a:t>
            </a:r>
          </a:p>
          <a:p>
            <a:r>
              <a:rPr lang="en-US" baseline="0" dirty="0" smtClean="0"/>
              <a:t>Social Media</a:t>
            </a:r>
          </a:p>
          <a:p>
            <a:r>
              <a:rPr lang="en-US" baseline="0" dirty="0" smtClean="0"/>
              <a:t>Training Resources</a:t>
            </a:r>
          </a:p>
          <a:p>
            <a:r>
              <a:rPr lang="en-US" baseline="0" dirty="0" smtClean="0"/>
              <a:t>Users &amp; Technology</a:t>
            </a:r>
          </a:p>
          <a:p>
            <a:r>
              <a:rPr lang="en-US" baseline="0" dirty="0" smtClean="0"/>
              <a:t>Websites and Web Applications</a:t>
            </a:r>
          </a:p>
          <a:p>
            <a:endParaRPr lang="en-US" baseline="0" dirty="0" smtClean="0"/>
          </a:p>
          <a:p>
            <a:r>
              <a:rPr lang="en-US" baseline="0" dirty="0" smtClean="0"/>
              <a:t>Will go into more detail about the training options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7D0685-D8AE-4B83-AD0D-483C10CF49D2}" type="slidenum">
              <a:rPr lang="en-US" smtClean="0"/>
              <a:t>25</a:t>
            </a:fld>
            <a:endParaRPr lang="en-US" dirty="0"/>
          </a:p>
        </p:txBody>
      </p:sp>
    </p:spTree>
    <p:extLst>
      <p:ext uri="{BB962C8B-B14F-4D97-AF65-F5344CB8AC3E}">
        <p14:creationId xmlns:p14="http://schemas.microsoft.com/office/powerpoint/2010/main" val="3913711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further training beyond basic accessibility training (this training)</a:t>
            </a:r>
          </a:p>
          <a:p>
            <a:endParaRPr lang="en-US" baseline="0" dirty="0" smtClean="0"/>
          </a:p>
          <a:p>
            <a:r>
              <a:rPr lang="en-US" baseline="0" dirty="0" smtClean="0"/>
              <a:t>Online training page set up for suggested training topics by what role or roles you play in the organization</a:t>
            </a:r>
          </a:p>
          <a:p>
            <a:r>
              <a:rPr lang="en-US" baseline="0" dirty="0" smtClean="0"/>
              <a:t>For example, list of mostly free online courses for Web editors, application testers, application developers and so on.</a:t>
            </a:r>
          </a:p>
          <a:p>
            <a:r>
              <a:rPr lang="en-US" baseline="0" dirty="0" smtClean="0"/>
              <a:t>Training outline based off of a training matrix from the State of Minnesota</a:t>
            </a:r>
          </a:p>
          <a:p>
            <a:endParaRPr lang="en-US" baseline="0" dirty="0" smtClean="0"/>
          </a:p>
          <a:p>
            <a:r>
              <a:rPr lang="en-US" baseline="0" dirty="0" smtClean="0"/>
              <a:t>Show role-specific table outlined in this document:</a:t>
            </a:r>
          </a:p>
          <a:p>
            <a:r>
              <a:rPr lang="en-US" baseline="0" dirty="0" smtClean="0"/>
              <a:t>https://at.mo.gov/it-access/documents/role-based-high-level-training-plan-draft.pdf</a:t>
            </a:r>
          </a:p>
          <a:p>
            <a:endParaRPr lang="en-US" baseline="0" dirty="0" smtClean="0"/>
          </a:p>
        </p:txBody>
      </p:sp>
      <p:sp>
        <p:nvSpPr>
          <p:cNvPr id="4" name="Slide Number Placeholder 3"/>
          <p:cNvSpPr>
            <a:spLocks noGrp="1"/>
          </p:cNvSpPr>
          <p:nvPr>
            <p:ph type="sldNum" sz="quarter" idx="10"/>
          </p:nvPr>
        </p:nvSpPr>
        <p:spPr/>
        <p:txBody>
          <a:bodyPr/>
          <a:lstStyle/>
          <a:p>
            <a:fld id="{557D0685-D8AE-4B83-AD0D-483C10CF49D2}" type="slidenum">
              <a:rPr lang="en-US" smtClean="0"/>
              <a:t>26</a:t>
            </a:fld>
            <a:endParaRPr lang="en-US" dirty="0"/>
          </a:p>
        </p:txBody>
      </p:sp>
    </p:spTree>
    <p:extLst>
      <p:ext uri="{BB962C8B-B14F-4D97-AF65-F5344CB8AC3E}">
        <p14:creationId xmlns:p14="http://schemas.microsoft.com/office/powerpoint/2010/main" val="2455547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7D0685-D8AE-4B83-AD0D-483C10CF49D2}" type="slidenum">
              <a:rPr lang="en-US" smtClean="0"/>
              <a:t>27</a:t>
            </a:fld>
            <a:endParaRPr lang="en-US" dirty="0"/>
          </a:p>
        </p:txBody>
      </p:sp>
    </p:spTree>
    <p:extLst>
      <p:ext uri="{BB962C8B-B14F-4D97-AF65-F5344CB8AC3E}">
        <p14:creationId xmlns:p14="http://schemas.microsoft.com/office/powerpoint/2010/main" val="3595165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Accessibility – targets people with</a:t>
            </a:r>
            <a:r>
              <a:rPr lang="en-US" baseline="0" dirty="0" smtClean="0"/>
              <a:t> disabilities, many times checked/reviewed at the end</a:t>
            </a:r>
          </a:p>
          <a:p>
            <a:r>
              <a:rPr lang="en-US" baseline="0" dirty="0" smtClean="0"/>
              <a:t>Inclusive Design- design products that are accessible by as many people as possible</a:t>
            </a:r>
            <a:endParaRPr lang="en-US" dirty="0"/>
          </a:p>
        </p:txBody>
      </p:sp>
      <p:sp>
        <p:nvSpPr>
          <p:cNvPr id="4" name="Slide Number Placeholder 3"/>
          <p:cNvSpPr>
            <a:spLocks noGrp="1"/>
          </p:cNvSpPr>
          <p:nvPr>
            <p:ph type="sldNum" sz="quarter" idx="10"/>
          </p:nvPr>
        </p:nvSpPr>
        <p:spPr/>
        <p:txBody>
          <a:bodyPr/>
          <a:lstStyle/>
          <a:p>
            <a:fld id="{557D0685-D8AE-4B83-AD0D-483C10CF49D2}" type="slidenum">
              <a:rPr lang="en-US" smtClean="0"/>
              <a:t>4</a:t>
            </a:fld>
            <a:endParaRPr lang="en-US" dirty="0"/>
          </a:p>
        </p:txBody>
      </p:sp>
    </p:spTree>
    <p:extLst>
      <p:ext uri="{BB962C8B-B14F-4D97-AF65-F5344CB8AC3E}">
        <p14:creationId xmlns:p14="http://schemas.microsoft.com/office/powerpoint/2010/main" val="1008985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D0685-D8AE-4B83-AD0D-483C10CF49D2}" type="slidenum">
              <a:rPr lang="en-US" smtClean="0"/>
              <a:t>5</a:t>
            </a:fld>
            <a:endParaRPr lang="en-US" dirty="0"/>
          </a:p>
        </p:txBody>
      </p:sp>
    </p:spTree>
    <p:extLst>
      <p:ext uri="{BB962C8B-B14F-4D97-AF65-F5344CB8AC3E}">
        <p14:creationId xmlns:p14="http://schemas.microsoft.com/office/powerpoint/2010/main" val="2698240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New York and California combined is about 57 million.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Can you imagine if you built a website but then provided a disclaimer that it can’t work in New York or California?</a:t>
            </a:r>
          </a:p>
          <a:p>
            <a:endParaRPr lang="en-US" dirty="0"/>
          </a:p>
        </p:txBody>
      </p:sp>
      <p:sp>
        <p:nvSpPr>
          <p:cNvPr id="4" name="Slide Number Placeholder 3"/>
          <p:cNvSpPr>
            <a:spLocks noGrp="1"/>
          </p:cNvSpPr>
          <p:nvPr>
            <p:ph type="sldNum" sz="quarter" idx="10"/>
          </p:nvPr>
        </p:nvSpPr>
        <p:spPr/>
        <p:txBody>
          <a:bodyPr/>
          <a:lstStyle/>
          <a:p>
            <a:fld id="{557D0685-D8AE-4B83-AD0D-483C10CF49D2}" type="slidenum">
              <a:rPr lang="en-US" smtClean="0"/>
              <a:t>6</a:t>
            </a:fld>
            <a:endParaRPr lang="en-US" dirty="0"/>
          </a:p>
        </p:txBody>
      </p:sp>
    </p:spTree>
    <p:extLst>
      <p:ext uri="{BB962C8B-B14F-4D97-AF65-F5344CB8AC3E}">
        <p14:creationId xmlns:p14="http://schemas.microsoft.com/office/powerpoint/2010/main" val="59946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Blindness, low vision, color-blindness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Deafness and hard-of-hearing</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Inability to use a mouse, slow response time, limited fine motor control</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Learning disabilities, distractibility, inability to remember or focus on large amounts of information</a:t>
            </a:r>
            <a:endParaRPr lang="en-US" dirty="0"/>
          </a:p>
        </p:txBody>
      </p:sp>
      <p:sp>
        <p:nvSpPr>
          <p:cNvPr id="4" name="Slide Number Placeholder 3"/>
          <p:cNvSpPr>
            <a:spLocks noGrp="1"/>
          </p:cNvSpPr>
          <p:nvPr>
            <p:ph type="sldNum" sz="quarter" idx="10"/>
          </p:nvPr>
        </p:nvSpPr>
        <p:spPr/>
        <p:txBody>
          <a:bodyPr/>
          <a:lstStyle/>
          <a:p>
            <a:fld id="{557D0685-D8AE-4B83-AD0D-483C10CF49D2}" type="slidenum">
              <a:rPr lang="en-US" smtClean="0"/>
              <a:t>7</a:t>
            </a:fld>
            <a:endParaRPr lang="en-US" dirty="0"/>
          </a:p>
        </p:txBody>
      </p:sp>
    </p:spTree>
    <p:extLst>
      <p:ext uri="{BB962C8B-B14F-4D97-AF65-F5344CB8AC3E}">
        <p14:creationId xmlns:p14="http://schemas.microsoft.com/office/powerpoint/2010/main" val="2780041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D0685-D8AE-4B83-AD0D-483C10CF49D2}" type="slidenum">
              <a:rPr lang="en-US" smtClean="0"/>
              <a:t>8</a:t>
            </a:fld>
            <a:endParaRPr lang="en-US" dirty="0"/>
          </a:p>
        </p:txBody>
      </p:sp>
    </p:spTree>
    <p:extLst>
      <p:ext uri="{BB962C8B-B14F-4D97-AF65-F5344CB8AC3E}">
        <p14:creationId xmlns:p14="http://schemas.microsoft.com/office/powerpoint/2010/main" val="296777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Inclusive</a:t>
            </a:r>
            <a:r>
              <a:rPr lang="en-US" baseline="0" dirty="0" smtClean="0"/>
              <a:t> design benefits all kinds of circumstances beyond someone identified as ‘disabled.’ Someone with a fractured wrist, someone in a noisy environment, someone who prefers to read AND listen to a webinar, or someone who is aging, these are just a few examples of those who benefit from inclusive design.</a:t>
            </a:r>
            <a:endParaRPr lang="en-US" dirty="0"/>
          </a:p>
        </p:txBody>
      </p:sp>
      <p:sp>
        <p:nvSpPr>
          <p:cNvPr id="4" name="Slide Number Placeholder 3"/>
          <p:cNvSpPr>
            <a:spLocks noGrp="1"/>
          </p:cNvSpPr>
          <p:nvPr>
            <p:ph type="sldNum" sz="quarter" idx="10"/>
          </p:nvPr>
        </p:nvSpPr>
        <p:spPr/>
        <p:txBody>
          <a:bodyPr/>
          <a:lstStyle/>
          <a:p>
            <a:fld id="{557D0685-D8AE-4B83-AD0D-483C10CF49D2}" type="slidenum">
              <a:rPr lang="en-US" smtClean="0"/>
              <a:t>9</a:t>
            </a:fld>
            <a:endParaRPr lang="en-US" dirty="0"/>
          </a:p>
        </p:txBody>
      </p:sp>
    </p:spTree>
    <p:extLst>
      <p:ext uri="{BB962C8B-B14F-4D97-AF65-F5344CB8AC3E}">
        <p14:creationId xmlns:p14="http://schemas.microsoft.com/office/powerpoint/2010/main" val="1256076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guiding principles</a:t>
            </a:r>
            <a:r>
              <a:rPr lang="en-US" baseline="0" dirty="0" smtClean="0"/>
              <a:t> of accessibility. These principles put people at the center of the process.</a:t>
            </a:r>
            <a:endParaRPr lang="en-US" dirty="0"/>
          </a:p>
        </p:txBody>
      </p:sp>
      <p:sp>
        <p:nvSpPr>
          <p:cNvPr id="4" name="Slide Number Placeholder 3"/>
          <p:cNvSpPr>
            <a:spLocks noGrp="1"/>
          </p:cNvSpPr>
          <p:nvPr>
            <p:ph type="sldNum" sz="quarter" idx="10"/>
          </p:nvPr>
        </p:nvSpPr>
        <p:spPr/>
        <p:txBody>
          <a:bodyPr/>
          <a:lstStyle/>
          <a:p>
            <a:fld id="{557D0685-D8AE-4B83-AD0D-483C10CF49D2}" type="slidenum">
              <a:rPr lang="en-US" smtClean="0"/>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232BF9-E778-A94E-9A5B-E4F37B8BCC41}" type="datetimeFigureOut">
              <a:rPr lang="en-US" smtClean="0"/>
              <a:pPr/>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137EE1-098B-5444-AC0F-D00338CD83B5}" type="slidenum">
              <a:rPr lang="en-US" smtClean="0"/>
              <a:pPr/>
              <a:t>‹#›</a:t>
            </a:fld>
            <a:endParaRPr lang="en-US" dirty="0"/>
          </a:p>
        </p:txBody>
      </p:sp>
    </p:spTree>
    <p:extLst>
      <p:ext uri="{BB962C8B-B14F-4D97-AF65-F5344CB8AC3E}">
        <p14:creationId xmlns:p14="http://schemas.microsoft.com/office/powerpoint/2010/main" val="1301664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32BF9-E778-A94E-9A5B-E4F37B8BCC41}" type="datetimeFigureOut">
              <a:rPr lang="en-US" smtClean="0"/>
              <a:pPr/>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137EE1-098B-5444-AC0F-D00338CD83B5}" type="slidenum">
              <a:rPr lang="en-US" smtClean="0"/>
              <a:pPr/>
              <a:t>‹#›</a:t>
            </a:fld>
            <a:endParaRPr lang="en-US" dirty="0"/>
          </a:p>
        </p:txBody>
      </p:sp>
    </p:spTree>
    <p:extLst>
      <p:ext uri="{BB962C8B-B14F-4D97-AF65-F5344CB8AC3E}">
        <p14:creationId xmlns:p14="http://schemas.microsoft.com/office/powerpoint/2010/main" val="372495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32BF9-E778-A94E-9A5B-E4F37B8BCC41}" type="datetimeFigureOut">
              <a:rPr lang="en-US" smtClean="0"/>
              <a:pPr/>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137EE1-098B-5444-AC0F-D00338CD83B5}" type="slidenum">
              <a:rPr lang="en-US" smtClean="0"/>
              <a:pPr/>
              <a:t>‹#›</a:t>
            </a:fld>
            <a:endParaRPr lang="en-US" dirty="0"/>
          </a:p>
        </p:txBody>
      </p:sp>
    </p:spTree>
    <p:extLst>
      <p:ext uri="{BB962C8B-B14F-4D97-AF65-F5344CB8AC3E}">
        <p14:creationId xmlns:p14="http://schemas.microsoft.com/office/powerpoint/2010/main" val="1136802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B42265-38E6-304D-8AD6-FD1600A14B62}" type="datetimeFigureOut">
              <a:rPr lang="en-US" smtClean="0"/>
              <a:pPr/>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FE33A5-9DC0-D043-883B-88068A8C26BE}" type="slidenum">
              <a:rPr lang="en-US" smtClean="0"/>
              <a:pPr/>
              <a:t>‹#›</a:t>
            </a:fld>
            <a:endParaRPr lang="en-US" dirty="0"/>
          </a:p>
        </p:txBody>
      </p:sp>
    </p:spTree>
    <p:extLst>
      <p:ext uri="{BB962C8B-B14F-4D97-AF65-F5344CB8AC3E}">
        <p14:creationId xmlns:p14="http://schemas.microsoft.com/office/powerpoint/2010/main" val="1974451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B42265-38E6-304D-8AD6-FD1600A14B62}" type="datetimeFigureOut">
              <a:rPr lang="en-US" smtClean="0"/>
              <a:pPr/>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FE33A5-9DC0-D043-883B-88068A8C26BE}" type="slidenum">
              <a:rPr lang="en-US" smtClean="0"/>
              <a:pPr/>
              <a:t>‹#›</a:t>
            </a:fld>
            <a:endParaRPr lang="en-US" dirty="0"/>
          </a:p>
        </p:txBody>
      </p:sp>
    </p:spTree>
    <p:extLst>
      <p:ext uri="{BB962C8B-B14F-4D97-AF65-F5344CB8AC3E}">
        <p14:creationId xmlns:p14="http://schemas.microsoft.com/office/powerpoint/2010/main" val="2400443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B42265-38E6-304D-8AD6-FD1600A14B62}" type="datetimeFigureOut">
              <a:rPr lang="en-US" smtClean="0"/>
              <a:pPr/>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FE33A5-9DC0-D043-883B-88068A8C26BE}" type="slidenum">
              <a:rPr lang="en-US" smtClean="0"/>
              <a:pPr/>
              <a:t>‹#›</a:t>
            </a:fld>
            <a:endParaRPr lang="en-US" dirty="0"/>
          </a:p>
        </p:txBody>
      </p:sp>
    </p:spTree>
    <p:extLst>
      <p:ext uri="{BB962C8B-B14F-4D97-AF65-F5344CB8AC3E}">
        <p14:creationId xmlns:p14="http://schemas.microsoft.com/office/powerpoint/2010/main" val="3841731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B42265-38E6-304D-8AD6-FD1600A14B62}" type="datetimeFigureOut">
              <a:rPr lang="en-US" smtClean="0"/>
              <a:pPr/>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FE33A5-9DC0-D043-883B-88068A8C26BE}" type="slidenum">
              <a:rPr lang="en-US" smtClean="0"/>
              <a:pPr/>
              <a:t>‹#›</a:t>
            </a:fld>
            <a:endParaRPr lang="en-US" dirty="0"/>
          </a:p>
        </p:txBody>
      </p:sp>
    </p:spTree>
    <p:extLst>
      <p:ext uri="{BB962C8B-B14F-4D97-AF65-F5344CB8AC3E}">
        <p14:creationId xmlns:p14="http://schemas.microsoft.com/office/powerpoint/2010/main" val="2020936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B42265-38E6-304D-8AD6-FD1600A14B62}" type="datetimeFigureOut">
              <a:rPr lang="en-US" smtClean="0"/>
              <a:pPr/>
              <a:t>6/3/2024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FE33A5-9DC0-D043-883B-88068A8C26BE}" type="slidenum">
              <a:rPr lang="en-US" smtClean="0"/>
              <a:pPr/>
              <a:t>‹#›</a:t>
            </a:fld>
            <a:endParaRPr lang="en-US" dirty="0"/>
          </a:p>
        </p:txBody>
      </p:sp>
    </p:spTree>
    <p:extLst>
      <p:ext uri="{BB962C8B-B14F-4D97-AF65-F5344CB8AC3E}">
        <p14:creationId xmlns:p14="http://schemas.microsoft.com/office/powerpoint/2010/main" val="3865929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B42265-38E6-304D-8AD6-FD1600A14B62}" type="datetimeFigureOut">
              <a:rPr lang="en-US" smtClean="0"/>
              <a:pPr/>
              <a:t>6/3/2024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FE33A5-9DC0-D043-883B-88068A8C26BE}" type="slidenum">
              <a:rPr lang="en-US" smtClean="0"/>
              <a:pPr/>
              <a:t>‹#›</a:t>
            </a:fld>
            <a:endParaRPr lang="en-US" dirty="0"/>
          </a:p>
        </p:txBody>
      </p:sp>
    </p:spTree>
    <p:extLst>
      <p:ext uri="{BB962C8B-B14F-4D97-AF65-F5344CB8AC3E}">
        <p14:creationId xmlns:p14="http://schemas.microsoft.com/office/powerpoint/2010/main" val="1265693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42265-38E6-304D-8AD6-FD1600A14B62}" type="datetimeFigureOut">
              <a:rPr lang="en-US" smtClean="0"/>
              <a:pPr/>
              <a:t>6/3/2024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FE33A5-9DC0-D043-883B-88068A8C26BE}" type="slidenum">
              <a:rPr lang="en-US" smtClean="0"/>
              <a:pPr/>
              <a:t>‹#›</a:t>
            </a:fld>
            <a:endParaRPr lang="en-US" dirty="0"/>
          </a:p>
        </p:txBody>
      </p:sp>
    </p:spTree>
    <p:extLst>
      <p:ext uri="{BB962C8B-B14F-4D97-AF65-F5344CB8AC3E}">
        <p14:creationId xmlns:p14="http://schemas.microsoft.com/office/powerpoint/2010/main" val="1486153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42265-38E6-304D-8AD6-FD1600A14B62}" type="datetimeFigureOut">
              <a:rPr lang="en-US" smtClean="0"/>
              <a:pPr/>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FE33A5-9DC0-D043-883B-88068A8C26BE}" type="slidenum">
              <a:rPr lang="en-US" smtClean="0"/>
              <a:pPr/>
              <a:t>‹#›</a:t>
            </a:fld>
            <a:endParaRPr lang="en-US" dirty="0"/>
          </a:p>
        </p:txBody>
      </p:sp>
    </p:spTree>
    <p:extLst>
      <p:ext uri="{BB962C8B-B14F-4D97-AF65-F5344CB8AC3E}">
        <p14:creationId xmlns:p14="http://schemas.microsoft.com/office/powerpoint/2010/main" val="146963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2511846"/>
            <a:ext cx="8229600" cy="361431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E232BF9-E778-A94E-9A5B-E4F37B8BCC41}" type="datetimeFigureOut">
              <a:rPr lang="en-US" smtClean="0"/>
              <a:pPr/>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137EE1-098B-5444-AC0F-D00338CD83B5}" type="slidenum">
              <a:rPr lang="en-US" smtClean="0"/>
              <a:pPr/>
              <a:t>‹#›</a:t>
            </a:fld>
            <a:endParaRPr lang="en-US" dirty="0"/>
          </a:p>
        </p:txBody>
      </p:sp>
    </p:spTree>
    <p:extLst>
      <p:ext uri="{BB962C8B-B14F-4D97-AF65-F5344CB8AC3E}">
        <p14:creationId xmlns:p14="http://schemas.microsoft.com/office/powerpoint/2010/main" val="124247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42265-38E6-304D-8AD6-FD1600A14B62}" type="datetimeFigureOut">
              <a:rPr lang="en-US" smtClean="0"/>
              <a:pPr/>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FE33A5-9DC0-D043-883B-88068A8C26BE}" type="slidenum">
              <a:rPr lang="en-US" smtClean="0"/>
              <a:pPr/>
              <a:t>‹#›</a:t>
            </a:fld>
            <a:endParaRPr lang="en-US" dirty="0"/>
          </a:p>
        </p:txBody>
      </p:sp>
    </p:spTree>
    <p:extLst>
      <p:ext uri="{BB962C8B-B14F-4D97-AF65-F5344CB8AC3E}">
        <p14:creationId xmlns:p14="http://schemas.microsoft.com/office/powerpoint/2010/main" val="3700760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B42265-38E6-304D-8AD6-FD1600A14B62}" type="datetimeFigureOut">
              <a:rPr lang="en-US" smtClean="0"/>
              <a:pPr/>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FE33A5-9DC0-D043-883B-88068A8C26BE}" type="slidenum">
              <a:rPr lang="en-US" smtClean="0"/>
              <a:pPr/>
              <a:t>‹#›</a:t>
            </a:fld>
            <a:endParaRPr lang="en-US" dirty="0"/>
          </a:p>
        </p:txBody>
      </p:sp>
    </p:spTree>
    <p:extLst>
      <p:ext uri="{BB962C8B-B14F-4D97-AF65-F5344CB8AC3E}">
        <p14:creationId xmlns:p14="http://schemas.microsoft.com/office/powerpoint/2010/main" val="3772598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B42265-38E6-304D-8AD6-FD1600A14B62}" type="datetimeFigureOut">
              <a:rPr lang="en-US" smtClean="0"/>
              <a:pPr/>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FE33A5-9DC0-D043-883B-88068A8C26BE}" type="slidenum">
              <a:rPr lang="en-US" smtClean="0"/>
              <a:pPr/>
              <a:t>‹#›</a:t>
            </a:fld>
            <a:endParaRPr lang="en-US" dirty="0"/>
          </a:p>
        </p:txBody>
      </p:sp>
    </p:spTree>
    <p:extLst>
      <p:ext uri="{BB962C8B-B14F-4D97-AF65-F5344CB8AC3E}">
        <p14:creationId xmlns:p14="http://schemas.microsoft.com/office/powerpoint/2010/main" val="18969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E232BF9-E778-A94E-9A5B-E4F37B8BCC41}" type="datetimeFigureOut">
              <a:rPr lang="en-US" smtClean="0"/>
              <a:pPr/>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137EE1-098B-5444-AC0F-D00338CD83B5}" type="slidenum">
              <a:rPr lang="en-US" smtClean="0"/>
              <a:pPr/>
              <a:t>‹#›</a:t>
            </a:fld>
            <a:endParaRPr lang="en-US" dirty="0"/>
          </a:p>
        </p:txBody>
      </p:sp>
    </p:spTree>
    <p:extLst>
      <p:ext uri="{BB962C8B-B14F-4D97-AF65-F5344CB8AC3E}">
        <p14:creationId xmlns:p14="http://schemas.microsoft.com/office/powerpoint/2010/main" val="772490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56761"/>
            <a:ext cx="4038600" cy="3669402"/>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56761"/>
            <a:ext cx="4038600" cy="3669402"/>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E232BF9-E778-A94E-9A5B-E4F37B8BCC41}" type="datetimeFigureOut">
              <a:rPr lang="en-US" smtClean="0"/>
              <a:pPr/>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137EE1-098B-5444-AC0F-D00338CD83B5}" type="slidenum">
              <a:rPr lang="en-US" smtClean="0"/>
              <a:pPr/>
              <a:t>‹#›</a:t>
            </a:fld>
            <a:endParaRPr lang="en-US" dirty="0"/>
          </a:p>
        </p:txBody>
      </p:sp>
    </p:spTree>
    <p:extLst>
      <p:ext uri="{BB962C8B-B14F-4D97-AF65-F5344CB8AC3E}">
        <p14:creationId xmlns:p14="http://schemas.microsoft.com/office/powerpoint/2010/main" val="439938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59998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415229"/>
            <a:ext cx="4040188" cy="27109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59998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415229"/>
            <a:ext cx="4041775" cy="27109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E232BF9-E778-A94E-9A5B-E4F37B8BCC41}" type="datetimeFigureOut">
              <a:rPr lang="en-US" smtClean="0"/>
              <a:pPr/>
              <a:t>6/3/2024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137EE1-098B-5444-AC0F-D00338CD83B5}" type="slidenum">
              <a:rPr lang="en-US" smtClean="0"/>
              <a:pPr/>
              <a:t>‹#›</a:t>
            </a:fld>
            <a:endParaRPr lang="en-US" dirty="0"/>
          </a:p>
        </p:txBody>
      </p:sp>
    </p:spTree>
    <p:extLst>
      <p:ext uri="{BB962C8B-B14F-4D97-AF65-F5344CB8AC3E}">
        <p14:creationId xmlns:p14="http://schemas.microsoft.com/office/powerpoint/2010/main" val="334296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232BF9-E778-A94E-9A5B-E4F37B8BCC41}" type="datetimeFigureOut">
              <a:rPr lang="en-US" smtClean="0"/>
              <a:pPr/>
              <a:t>6/3/2024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137EE1-098B-5444-AC0F-D00338CD83B5}" type="slidenum">
              <a:rPr lang="en-US" smtClean="0"/>
              <a:pPr/>
              <a:t>‹#›</a:t>
            </a:fld>
            <a:endParaRPr lang="en-US" dirty="0"/>
          </a:p>
        </p:txBody>
      </p:sp>
    </p:spTree>
    <p:extLst>
      <p:ext uri="{BB962C8B-B14F-4D97-AF65-F5344CB8AC3E}">
        <p14:creationId xmlns:p14="http://schemas.microsoft.com/office/powerpoint/2010/main" val="1501167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32BF9-E778-A94E-9A5B-E4F37B8BCC41}" type="datetimeFigureOut">
              <a:rPr lang="en-US" smtClean="0"/>
              <a:pPr/>
              <a:t>6/3/2024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137EE1-098B-5444-AC0F-D00338CD83B5}" type="slidenum">
              <a:rPr lang="en-US" smtClean="0"/>
              <a:pPr/>
              <a:t>‹#›</a:t>
            </a:fld>
            <a:endParaRPr lang="en-US" dirty="0"/>
          </a:p>
        </p:txBody>
      </p:sp>
    </p:spTree>
    <p:extLst>
      <p:ext uri="{BB962C8B-B14F-4D97-AF65-F5344CB8AC3E}">
        <p14:creationId xmlns:p14="http://schemas.microsoft.com/office/powerpoint/2010/main" val="4595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32BF9-E778-A94E-9A5B-E4F37B8BCC41}" type="datetimeFigureOut">
              <a:rPr lang="en-US" smtClean="0"/>
              <a:pPr/>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137EE1-098B-5444-AC0F-D00338CD83B5}" type="slidenum">
              <a:rPr lang="en-US" smtClean="0"/>
              <a:pPr/>
              <a:t>‹#›</a:t>
            </a:fld>
            <a:endParaRPr lang="en-US" dirty="0"/>
          </a:p>
        </p:txBody>
      </p:sp>
    </p:spTree>
    <p:extLst>
      <p:ext uri="{BB962C8B-B14F-4D97-AF65-F5344CB8AC3E}">
        <p14:creationId xmlns:p14="http://schemas.microsoft.com/office/powerpoint/2010/main" val="811798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32BF9-E778-A94E-9A5B-E4F37B8BCC41}" type="datetimeFigureOut">
              <a:rPr lang="en-US" smtClean="0"/>
              <a:pPr/>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137EE1-098B-5444-AC0F-D00338CD83B5}" type="slidenum">
              <a:rPr lang="en-US" smtClean="0"/>
              <a:pPr/>
              <a:t>‹#›</a:t>
            </a:fld>
            <a:endParaRPr lang="en-US" dirty="0"/>
          </a:p>
        </p:txBody>
      </p:sp>
    </p:spTree>
    <p:extLst>
      <p:ext uri="{BB962C8B-B14F-4D97-AF65-F5344CB8AC3E}">
        <p14:creationId xmlns:p14="http://schemas.microsoft.com/office/powerpoint/2010/main" val="377354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5416" y="274638"/>
            <a:ext cx="7227065"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66930"/>
            <a:ext cx="8229600" cy="35592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32BF9-E778-A94E-9A5B-E4F37B8BCC41}" type="datetimeFigureOut">
              <a:rPr lang="en-US" smtClean="0"/>
              <a:pPr/>
              <a:t>6/3/2024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37EE1-098B-5444-AC0F-D00338CD83B5}" type="slidenum">
              <a:rPr lang="en-US" smtClean="0"/>
              <a:pPr/>
              <a:t>‹#›</a:t>
            </a:fld>
            <a:endParaRPr lang="en-US" dirty="0"/>
          </a:p>
        </p:txBody>
      </p:sp>
    </p:spTree>
    <p:extLst>
      <p:ext uri="{BB962C8B-B14F-4D97-AF65-F5344CB8AC3E}">
        <p14:creationId xmlns:p14="http://schemas.microsoft.com/office/powerpoint/2010/main" val="521191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42265-38E6-304D-8AD6-FD1600A14B62}" type="datetimeFigureOut">
              <a:rPr lang="en-US" smtClean="0"/>
              <a:pPr/>
              <a:t>6/3/2024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E33A5-9DC0-D043-883B-88068A8C26BE}" type="slidenum">
              <a:rPr lang="en-US" smtClean="0"/>
              <a:pPr/>
              <a:t>‹#›</a:t>
            </a:fld>
            <a:endParaRPr lang="en-US" dirty="0"/>
          </a:p>
        </p:txBody>
      </p:sp>
    </p:spTree>
    <p:extLst>
      <p:ext uri="{BB962C8B-B14F-4D97-AF65-F5344CB8AC3E}">
        <p14:creationId xmlns:p14="http://schemas.microsoft.com/office/powerpoint/2010/main" val="34528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ed.gov/offices/OSERS/Policy/IDEA/index.html" TargetMode="External"/><Relationship Id="rId3" Type="http://schemas.openxmlformats.org/officeDocument/2006/relationships/hyperlink" Target="http://www.dol.gov/oasam/regs/statutes/sec504.htm" TargetMode="External"/><Relationship Id="rId7" Type="http://schemas.openxmlformats.org/officeDocument/2006/relationships/hyperlink" Target="https://www.ada.gov/ada_title_III.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ada.gov/ada_title_II.htm" TargetMode="External"/><Relationship Id="rId5" Type="http://schemas.openxmlformats.org/officeDocument/2006/relationships/hyperlink" Target="http://www.access-board.gov/guidelines-and-standards/communications-and-it/about-the-telecommunications-act-guidelines" TargetMode="External"/><Relationship Id="rId4" Type="http://schemas.openxmlformats.org/officeDocument/2006/relationships/hyperlink" Target="http://www.section508.gov/"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w3.org/WAI/WCAG20/quickref/?currentsidebar=#col_overview#to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access-board.gov/guidelines-and-standards/communications-and-it/about-the-ict-refresh/final-rule/text-of-the-standards-and-guidelines#E205-conten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w3.org/WAI/eval/preliminar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FtyWvY6isD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t.mo.gov/it-acces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t.mo.gov/it-acces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slideshare.net/CarieFisher/presentation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Inclusive Web Design 101:</a:t>
            </a:r>
            <a:endParaRPr lang="en-US" dirty="0"/>
          </a:p>
        </p:txBody>
      </p:sp>
      <p:sp>
        <p:nvSpPr>
          <p:cNvPr id="6" name="Subtitle 5"/>
          <p:cNvSpPr>
            <a:spLocks noGrp="1"/>
          </p:cNvSpPr>
          <p:nvPr>
            <p:ph type="subTitle" idx="1"/>
          </p:nvPr>
        </p:nvSpPr>
        <p:spPr>
          <a:xfrm>
            <a:off x="1371600" y="3376246"/>
            <a:ext cx="6400800" cy="756138"/>
          </a:xfrm>
        </p:spPr>
        <p:txBody>
          <a:bodyPr>
            <a:normAutofit/>
          </a:bodyPr>
          <a:lstStyle/>
          <a:p>
            <a:r>
              <a:rPr lang="en-US" dirty="0" smtClean="0"/>
              <a:t>Beyond Accessibility</a:t>
            </a:r>
          </a:p>
          <a:p>
            <a:endParaRPr lang="en-US" dirty="0"/>
          </a:p>
        </p:txBody>
      </p:sp>
      <p:sp>
        <p:nvSpPr>
          <p:cNvPr id="3" name="Rectangle 2"/>
          <p:cNvSpPr/>
          <p:nvPr/>
        </p:nvSpPr>
        <p:spPr>
          <a:xfrm>
            <a:off x="897467" y="4843013"/>
            <a:ext cx="7433733" cy="369332"/>
          </a:xfrm>
          <a:prstGeom prst="rect">
            <a:avLst/>
          </a:prstGeom>
        </p:spPr>
        <p:txBody>
          <a:bodyPr wrap="square">
            <a:spAutoFit/>
          </a:bodyPr>
          <a:lstStyle/>
          <a:p>
            <a:pPr algn="ctr"/>
            <a:r>
              <a:rPr lang="en-US" dirty="0" smtClean="0">
                <a:solidFill>
                  <a:schemeClr val="tx2"/>
                </a:solidFill>
              </a:rPr>
              <a:t>(Date)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Guiding Principles</a:t>
            </a:r>
            <a:br>
              <a:rPr lang="en-US" b="1" dirty="0" smtClean="0"/>
            </a:br>
            <a:r>
              <a:rPr lang="en-US" b="1" dirty="0" smtClean="0"/>
              <a:t>POUR Concept </a:t>
            </a:r>
            <a:endParaRPr lang="en-US" dirty="0"/>
          </a:p>
        </p:txBody>
      </p:sp>
      <p:sp>
        <p:nvSpPr>
          <p:cNvPr id="3" name="Content Placeholder 2"/>
          <p:cNvSpPr>
            <a:spLocks noGrp="1"/>
          </p:cNvSpPr>
          <p:nvPr>
            <p:ph idx="1"/>
          </p:nvPr>
        </p:nvSpPr>
        <p:spPr>
          <a:xfrm>
            <a:off x="457200" y="2743200"/>
            <a:ext cx="8229600" cy="3382963"/>
          </a:xfrm>
        </p:spPr>
        <p:txBody>
          <a:bodyPr/>
          <a:lstStyle/>
          <a:p>
            <a:r>
              <a:rPr lang="en-US" b="1" dirty="0" smtClean="0"/>
              <a:t>P</a:t>
            </a:r>
            <a:r>
              <a:rPr lang="en-US" dirty="0" smtClean="0"/>
              <a:t>erceivable</a:t>
            </a:r>
          </a:p>
          <a:p>
            <a:r>
              <a:rPr lang="en-US" b="1" dirty="0" smtClean="0"/>
              <a:t>O</a:t>
            </a:r>
            <a:r>
              <a:rPr lang="en-US" dirty="0" smtClean="0"/>
              <a:t>perable</a:t>
            </a:r>
          </a:p>
          <a:p>
            <a:r>
              <a:rPr lang="en-US" b="1" dirty="0" smtClean="0"/>
              <a:t>U</a:t>
            </a:r>
            <a:r>
              <a:rPr lang="en-US" dirty="0" smtClean="0"/>
              <a:t>nderstandable</a:t>
            </a:r>
          </a:p>
          <a:p>
            <a:r>
              <a:rPr lang="en-US" b="1" dirty="0" smtClean="0"/>
              <a:t>R</a:t>
            </a:r>
            <a:r>
              <a:rPr lang="en-US" dirty="0" smtClean="0"/>
              <a:t>obust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Perceivable</a:t>
            </a:r>
            <a:endParaRPr lang="en-US" dirty="0"/>
          </a:p>
        </p:txBody>
      </p:sp>
      <p:sp>
        <p:nvSpPr>
          <p:cNvPr id="3" name="Content Placeholder 2"/>
          <p:cNvSpPr>
            <a:spLocks noGrp="1"/>
          </p:cNvSpPr>
          <p:nvPr>
            <p:ph idx="1"/>
          </p:nvPr>
        </p:nvSpPr>
        <p:spPr>
          <a:xfrm>
            <a:off x="457200" y="2743200"/>
            <a:ext cx="8229600" cy="3858322"/>
          </a:xfrm>
        </p:spPr>
        <p:txBody>
          <a:bodyPr>
            <a:normAutofit fontScale="85000" lnSpcReduction="20000"/>
          </a:bodyPr>
          <a:lstStyle/>
          <a:p>
            <a:pPr algn="ctr">
              <a:buNone/>
            </a:pPr>
            <a:r>
              <a:rPr lang="en-US" dirty="0" smtClean="0"/>
              <a:t>Input into the brain via senses</a:t>
            </a:r>
          </a:p>
          <a:p>
            <a:pPr algn="ctr">
              <a:buNone/>
            </a:pPr>
            <a:r>
              <a:rPr lang="en-US" dirty="0" smtClean="0"/>
              <a:t>Think: touch, hearing, sight….</a:t>
            </a:r>
          </a:p>
          <a:p>
            <a:pPr>
              <a:buNone/>
            </a:pPr>
            <a:r>
              <a:rPr lang="en-US" dirty="0" smtClean="0"/>
              <a:t>Examples…</a:t>
            </a:r>
          </a:p>
          <a:p>
            <a:pPr lvl="0"/>
            <a:r>
              <a:rPr lang="en-US" dirty="0" smtClean="0"/>
              <a:t>Alt-text for all images</a:t>
            </a:r>
          </a:p>
          <a:p>
            <a:pPr lvl="0"/>
            <a:r>
              <a:rPr lang="en-US" dirty="0" smtClean="0"/>
              <a:t>Form elements labeled</a:t>
            </a:r>
          </a:p>
          <a:p>
            <a:pPr lvl="0"/>
            <a:r>
              <a:rPr lang="en-US" dirty="0" smtClean="0"/>
              <a:t>Tables are for data</a:t>
            </a:r>
          </a:p>
          <a:p>
            <a:pPr lvl="0"/>
            <a:r>
              <a:rPr lang="en-US" dirty="0" smtClean="0"/>
              <a:t>Color contrast</a:t>
            </a:r>
          </a:p>
          <a:p>
            <a:pPr lvl="0"/>
            <a:r>
              <a:rPr lang="en-US" dirty="0" smtClean="0"/>
              <a:t>No pictures of text</a:t>
            </a:r>
          </a:p>
          <a:p>
            <a:pPr lvl="0"/>
            <a:r>
              <a:rPr lang="en-US" dirty="0" smtClean="0"/>
              <a:t>Closed-captions for video</a:t>
            </a:r>
            <a:endParaRPr lang="en-US" dirty="0"/>
          </a:p>
        </p:txBody>
      </p:sp>
      <p:pic>
        <p:nvPicPr>
          <p:cNvPr id="6" name="Picture 5" descr="Picture of senses: touch, hearing, sight"/>
          <p:cNvPicPr>
            <a:picLocks noChangeAspect="1"/>
          </p:cNvPicPr>
          <p:nvPr/>
        </p:nvPicPr>
        <p:blipFill>
          <a:blip r:embed="rId2"/>
          <a:stretch>
            <a:fillRect/>
          </a:stretch>
        </p:blipFill>
        <p:spPr>
          <a:xfrm>
            <a:off x="5121480" y="4322618"/>
            <a:ext cx="3367291" cy="134265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Operable</a:t>
            </a:r>
            <a:endParaRPr lang="en-US" dirty="0"/>
          </a:p>
        </p:txBody>
      </p:sp>
      <p:sp>
        <p:nvSpPr>
          <p:cNvPr id="3" name="Content Placeholder 2"/>
          <p:cNvSpPr>
            <a:spLocks noGrp="1"/>
          </p:cNvSpPr>
          <p:nvPr>
            <p:ph idx="1"/>
          </p:nvPr>
        </p:nvSpPr>
        <p:spPr>
          <a:xfrm>
            <a:off x="457200" y="2743200"/>
            <a:ext cx="8229600" cy="3858322"/>
          </a:xfrm>
        </p:spPr>
        <p:txBody>
          <a:bodyPr>
            <a:normAutofit fontScale="92500" lnSpcReduction="10000"/>
          </a:bodyPr>
          <a:lstStyle/>
          <a:p>
            <a:r>
              <a:rPr lang="en-US" dirty="0" smtClean="0"/>
              <a:t>Not everyone uses a standard keyboard and mouse</a:t>
            </a:r>
          </a:p>
          <a:p>
            <a:r>
              <a:rPr lang="en-US" dirty="0" smtClean="0"/>
              <a:t>Navigate content by multiple methods – search features, site indexes and site maps</a:t>
            </a:r>
          </a:p>
          <a:p>
            <a:r>
              <a:rPr lang="en-US" dirty="0" smtClean="0"/>
              <a:t>Use proper page headings, bulleted lists, etc.</a:t>
            </a:r>
          </a:p>
          <a:p>
            <a:r>
              <a:rPr lang="en-US" dirty="0" smtClean="0"/>
              <a:t>User-controlled time limits</a:t>
            </a:r>
          </a:p>
          <a:p>
            <a:r>
              <a:rPr lang="en-US" dirty="0" smtClean="0"/>
              <a:t>Video or moving content should allow for pausing, rewinding or fast-forwarding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Understandable</a:t>
            </a:r>
            <a:endParaRPr lang="en-US" dirty="0"/>
          </a:p>
        </p:txBody>
      </p:sp>
      <p:sp>
        <p:nvSpPr>
          <p:cNvPr id="3" name="Content Placeholder 2"/>
          <p:cNvSpPr>
            <a:spLocks noGrp="1"/>
          </p:cNvSpPr>
          <p:nvPr>
            <p:ph idx="1"/>
          </p:nvPr>
        </p:nvSpPr>
        <p:spPr>
          <a:xfrm>
            <a:off x="457200" y="2743200"/>
            <a:ext cx="8229600" cy="3858322"/>
          </a:xfrm>
        </p:spPr>
        <p:txBody>
          <a:bodyPr>
            <a:normAutofit/>
          </a:bodyPr>
          <a:lstStyle/>
          <a:p>
            <a:r>
              <a:rPr lang="en-US" dirty="0" smtClean="0"/>
              <a:t>Language should be as easy to understand as possible</a:t>
            </a:r>
          </a:p>
          <a:p>
            <a:r>
              <a:rPr lang="en-US" dirty="0" smtClean="0"/>
              <a:t>Navigation consistent and predictable</a:t>
            </a:r>
          </a:p>
          <a:p>
            <a:r>
              <a:rPr lang="en-US" dirty="0" smtClean="0"/>
              <a:t>Form controls clearly labeled</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a:t>
            </a:r>
            <a:endParaRPr lang="en-US" dirty="0"/>
          </a:p>
        </p:txBody>
      </p:sp>
      <p:sp>
        <p:nvSpPr>
          <p:cNvPr id="3" name="Content Placeholder 2"/>
          <p:cNvSpPr>
            <a:spLocks noGrp="1"/>
          </p:cNvSpPr>
          <p:nvPr>
            <p:ph idx="1"/>
          </p:nvPr>
        </p:nvSpPr>
        <p:spPr>
          <a:xfrm>
            <a:off x="457200" y="2743200"/>
            <a:ext cx="8229600" cy="3858322"/>
          </a:xfrm>
        </p:spPr>
        <p:txBody>
          <a:bodyPr>
            <a:normAutofit/>
          </a:bodyPr>
          <a:lstStyle/>
          <a:p>
            <a:r>
              <a:rPr lang="en-US" dirty="0" smtClean="0"/>
              <a:t>Web content should not require specific technologies or version</a:t>
            </a:r>
          </a:p>
          <a:p>
            <a:r>
              <a:rPr lang="en-US" dirty="0" smtClean="0"/>
              <a:t>Strike a balance between pushing innovation and considering the technologies used by your audience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Why Should I Care About </a:t>
            </a:r>
            <a:br>
              <a:rPr lang="en-US" dirty="0" smtClean="0"/>
            </a:br>
            <a:r>
              <a:rPr lang="en-US" dirty="0" smtClean="0"/>
              <a:t>Inclusive </a:t>
            </a:r>
            <a:r>
              <a:rPr lang="en-US" dirty="0" smtClean="0"/>
              <a:t>Design-2? </a:t>
            </a:r>
            <a:endParaRPr lang="en-US" dirty="0"/>
          </a:p>
        </p:txBody>
      </p:sp>
      <p:sp>
        <p:nvSpPr>
          <p:cNvPr id="3" name="Content Placeholder 2"/>
          <p:cNvSpPr>
            <a:spLocks noGrp="1"/>
          </p:cNvSpPr>
          <p:nvPr>
            <p:ph idx="1"/>
          </p:nvPr>
        </p:nvSpPr>
        <p:spPr>
          <a:xfrm>
            <a:off x="457200" y="2709746"/>
            <a:ext cx="8229600" cy="3416417"/>
          </a:xfrm>
        </p:spPr>
        <p:txBody>
          <a:bodyPr/>
          <a:lstStyle/>
          <a:p>
            <a:pPr algn="ctr">
              <a:buNone/>
            </a:pPr>
            <a:r>
              <a:rPr lang="en-US" b="1" dirty="0" smtClean="0"/>
              <a:t>2. Smart Thing to Do</a:t>
            </a:r>
            <a:endParaRPr lang="en-US" dirty="0" smtClean="0"/>
          </a:p>
          <a:p>
            <a:r>
              <a:rPr lang="en-US" dirty="0" smtClean="0"/>
              <a:t>Opens your site to a wider audience (potential 20%+ or 57 million increase in users)</a:t>
            </a:r>
          </a:p>
          <a:p>
            <a:r>
              <a:rPr lang="en-US" dirty="0" smtClean="0"/>
              <a:t>Good for search engine optimization (SEO), search bots, Google ranking, etc.</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Why Should I Care About </a:t>
            </a:r>
            <a:br>
              <a:rPr lang="en-US" dirty="0" smtClean="0"/>
            </a:br>
            <a:r>
              <a:rPr lang="en-US" dirty="0" smtClean="0"/>
              <a:t>Inclusive </a:t>
            </a:r>
            <a:r>
              <a:rPr lang="en-US" dirty="0" smtClean="0"/>
              <a:t>Design-3? </a:t>
            </a:r>
            <a:endParaRPr lang="en-US" dirty="0"/>
          </a:p>
        </p:txBody>
      </p:sp>
      <p:sp>
        <p:nvSpPr>
          <p:cNvPr id="3" name="Content Placeholder 2"/>
          <p:cNvSpPr>
            <a:spLocks noGrp="1"/>
          </p:cNvSpPr>
          <p:nvPr>
            <p:ph idx="1"/>
          </p:nvPr>
        </p:nvSpPr>
        <p:spPr>
          <a:xfrm>
            <a:off x="457200" y="2709746"/>
            <a:ext cx="8229600" cy="3416417"/>
          </a:xfrm>
        </p:spPr>
        <p:txBody>
          <a:bodyPr>
            <a:normAutofit fontScale="92500" lnSpcReduction="10000"/>
          </a:bodyPr>
          <a:lstStyle/>
          <a:p>
            <a:pPr marL="514350" indent="-514350" algn="ctr">
              <a:buNone/>
            </a:pPr>
            <a:r>
              <a:rPr lang="en-US" b="1" dirty="0" smtClean="0"/>
              <a:t>3. Lawful Thing to Do</a:t>
            </a:r>
            <a:endParaRPr lang="en-US" dirty="0" smtClean="0"/>
          </a:p>
          <a:p>
            <a:r>
              <a:rPr lang="en-US" dirty="0" smtClean="0"/>
              <a:t>Government-funded programs/schools, airlines, non-profits and even private companies are required</a:t>
            </a:r>
          </a:p>
          <a:p>
            <a:r>
              <a:rPr lang="en-US" b="1" dirty="0"/>
              <a:t>Reduce Legal </a:t>
            </a:r>
            <a:r>
              <a:rPr lang="en-US" b="1" dirty="0" smtClean="0"/>
              <a:t>Liability</a:t>
            </a:r>
            <a:r>
              <a:rPr lang="en-US" dirty="0"/>
              <a:t> </a:t>
            </a:r>
            <a:r>
              <a:rPr lang="en-US" dirty="0" smtClean="0"/>
              <a:t>- even </a:t>
            </a:r>
            <a:r>
              <a:rPr lang="en-US" dirty="0"/>
              <a:t>if you aren’t legally obligated (like government is), you can be subject to an ADA complaint.</a:t>
            </a:r>
          </a:p>
          <a:p>
            <a:pPr marL="514350" indent="-514350" algn="ct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What Laws </a:t>
            </a:r>
            <a:br>
              <a:rPr lang="en-US" dirty="0" smtClean="0"/>
            </a:br>
            <a:r>
              <a:rPr lang="en-US" dirty="0" smtClean="0"/>
              <a:t>Affect Accessibility?</a:t>
            </a:r>
            <a:endParaRPr lang="en-US" dirty="0"/>
          </a:p>
        </p:txBody>
      </p:sp>
      <p:sp>
        <p:nvSpPr>
          <p:cNvPr id="3" name="Content Placeholder 2"/>
          <p:cNvSpPr>
            <a:spLocks noGrp="1"/>
          </p:cNvSpPr>
          <p:nvPr>
            <p:ph idx="1"/>
          </p:nvPr>
        </p:nvSpPr>
        <p:spPr>
          <a:xfrm>
            <a:off x="457200" y="2709746"/>
            <a:ext cx="8229600" cy="4014439"/>
          </a:xfrm>
        </p:spPr>
        <p:txBody>
          <a:bodyPr>
            <a:normAutofit fontScale="92500" lnSpcReduction="20000"/>
          </a:bodyPr>
          <a:lstStyle/>
          <a:p>
            <a:pPr lvl="0"/>
            <a:r>
              <a:rPr lang="en-US" dirty="0" smtClean="0">
                <a:hlinkClick r:id="rId3"/>
              </a:rPr>
              <a:t>Section 504</a:t>
            </a:r>
            <a:endParaRPr lang="en-US" dirty="0" smtClean="0"/>
          </a:p>
          <a:p>
            <a:pPr lvl="0"/>
            <a:r>
              <a:rPr lang="en-US" dirty="0" smtClean="0">
                <a:hlinkClick r:id="rId4"/>
              </a:rPr>
              <a:t>Section 508</a:t>
            </a:r>
            <a:endParaRPr lang="en-US" dirty="0" smtClean="0"/>
          </a:p>
          <a:p>
            <a:r>
              <a:rPr lang="en-US" dirty="0">
                <a:hlinkClick r:id="rId5"/>
              </a:rPr>
              <a:t>Section 255 – </a:t>
            </a:r>
            <a:r>
              <a:rPr lang="en-US" dirty="0" smtClean="0">
                <a:hlinkClick r:id="rId5"/>
              </a:rPr>
              <a:t>Telecommunications</a:t>
            </a:r>
            <a:endParaRPr lang="en-US" dirty="0" smtClean="0"/>
          </a:p>
          <a:p>
            <a:pPr lvl="0"/>
            <a:r>
              <a:rPr lang="en-US" dirty="0" smtClean="0">
                <a:hlinkClick r:id="rId6"/>
              </a:rPr>
              <a:t>ADA – Title II</a:t>
            </a:r>
            <a:r>
              <a:rPr lang="en-US" dirty="0" smtClean="0"/>
              <a:t> (state and local government)</a:t>
            </a:r>
          </a:p>
          <a:p>
            <a:pPr lvl="0"/>
            <a:r>
              <a:rPr lang="en-US" dirty="0" smtClean="0">
                <a:hlinkClick r:id="rId7"/>
              </a:rPr>
              <a:t>ADA – Title III </a:t>
            </a:r>
            <a:r>
              <a:rPr lang="en-US" dirty="0" smtClean="0"/>
              <a:t>(public accommodations)</a:t>
            </a:r>
          </a:p>
          <a:p>
            <a:pPr lvl="0"/>
            <a:r>
              <a:rPr lang="en-US" dirty="0" smtClean="0">
                <a:hlinkClick r:id="rId8"/>
              </a:rPr>
              <a:t>IDEA – K-12 Education</a:t>
            </a:r>
            <a:endParaRPr lang="en-US" dirty="0" smtClean="0"/>
          </a:p>
          <a:p>
            <a:r>
              <a:rPr lang="en-US" dirty="0" smtClean="0"/>
              <a:t>And private companies hope they won’t get sued, but it has happened</a:t>
            </a:r>
          </a:p>
          <a:p>
            <a:pPr lvl="1"/>
            <a:r>
              <a:rPr lang="en-US" dirty="0" smtClean="0"/>
              <a:t>Winn-Dixie, Hobby Lobby, Five Guys, etc. (2017)</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2" y="274638"/>
            <a:ext cx="8293608" cy="1143000"/>
          </a:xfrm>
        </p:spPr>
        <p:txBody>
          <a:bodyPr>
            <a:normAutofit fontScale="90000"/>
          </a:bodyPr>
          <a:lstStyle/>
          <a:p>
            <a:r>
              <a:rPr lang="en-US" dirty="0" smtClean="0"/>
              <a:t>What Standards/Guidelines </a:t>
            </a:r>
            <a:br>
              <a:rPr lang="en-US" dirty="0" smtClean="0"/>
            </a:br>
            <a:r>
              <a:rPr lang="en-US" dirty="0" smtClean="0"/>
              <a:t>Affect Accessibility?</a:t>
            </a:r>
          </a:p>
        </p:txBody>
      </p:sp>
      <p:sp>
        <p:nvSpPr>
          <p:cNvPr id="3" name="Content Placeholder 2"/>
          <p:cNvSpPr>
            <a:spLocks noGrp="1"/>
          </p:cNvSpPr>
          <p:nvPr>
            <p:ph idx="1"/>
          </p:nvPr>
        </p:nvSpPr>
        <p:spPr>
          <a:xfrm>
            <a:off x="457200" y="2709746"/>
            <a:ext cx="8229600" cy="4014439"/>
          </a:xfrm>
        </p:spPr>
        <p:txBody>
          <a:bodyPr>
            <a:normAutofit/>
          </a:bodyPr>
          <a:lstStyle/>
          <a:p>
            <a:pPr lvl="0"/>
            <a:r>
              <a:rPr lang="en-US" dirty="0" smtClean="0"/>
              <a:t>Section 508</a:t>
            </a:r>
          </a:p>
          <a:p>
            <a:pPr lvl="0"/>
            <a:r>
              <a:rPr lang="en-US" dirty="0" smtClean="0"/>
              <a:t>Web Content Accessibility Guidelines (International Standard)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2" y="274638"/>
            <a:ext cx="8293608" cy="1143000"/>
          </a:xfrm>
        </p:spPr>
        <p:txBody>
          <a:bodyPr>
            <a:normAutofit fontScale="90000"/>
          </a:bodyPr>
          <a:lstStyle/>
          <a:p>
            <a:r>
              <a:rPr lang="en-US" dirty="0" smtClean="0"/>
              <a:t>Section 508 Refresh</a:t>
            </a:r>
            <a:br>
              <a:rPr lang="en-US" dirty="0" smtClean="0"/>
            </a:br>
            <a:r>
              <a:rPr lang="en-US" dirty="0" smtClean="0"/>
              <a:t>Major Changes</a:t>
            </a:r>
          </a:p>
        </p:txBody>
      </p:sp>
      <p:sp>
        <p:nvSpPr>
          <p:cNvPr id="3" name="Content Placeholder 2"/>
          <p:cNvSpPr>
            <a:spLocks noGrp="1"/>
          </p:cNvSpPr>
          <p:nvPr>
            <p:ph idx="1"/>
          </p:nvPr>
        </p:nvSpPr>
        <p:spPr>
          <a:xfrm>
            <a:off x="457200" y="2709746"/>
            <a:ext cx="8229600" cy="4014439"/>
          </a:xfrm>
        </p:spPr>
        <p:txBody>
          <a:bodyPr>
            <a:normAutofit fontScale="92500" lnSpcReduction="10000"/>
          </a:bodyPr>
          <a:lstStyle/>
          <a:p>
            <a:pPr fontAlgn="base"/>
            <a:r>
              <a:rPr lang="en-US" dirty="0" smtClean="0"/>
              <a:t>Restructuring </a:t>
            </a:r>
            <a:r>
              <a:rPr lang="en-US" dirty="0"/>
              <a:t>provisions by </a:t>
            </a:r>
            <a:r>
              <a:rPr lang="en-US" dirty="0" smtClean="0"/>
              <a:t>functionality (vision, hearing, cognition, motor, etc.) instead </a:t>
            </a:r>
            <a:r>
              <a:rPr lang="en-US" dirty="0"/>
              <a:t>of product </a:t>
            </a:r>
            <a:r>
              <a:rPr lang="en-US" dirty="0" smtClean="0"/>
              <a:t>type</a:t>
            </a:r>
            <a:endParaRPr lang="en-US" dirty="0"/>
          </a:p>
          <a:p>
            <a:pPr fontAlgn="base"/>
            <a:r>
              <a:rPr lang="en-US" dirty="0"/>
              <a:t>I</a:t>
            </a:r>
            <a:r>
              <a:rPr lang="en-US" dirty="0" smtClean="0"/>
              <a:t>ncorporating </a:t>
            </a:r>
            <a:r>
              <a:rPr lang="en-US" dirty="0" smtClean="0">
                <a:hlinkClick r:id="rId3"/>
              </a:rPr>
              <a:t>Web </a:t>
            </a:r>
            <a:r>
              <a:rPr lang="en-US" dirty="0">
                <a:hlinkClick r:id="rId3"/>
              </a:rPr>
              <a:t>Content Accessibility Guidelines (WCAG) 2.0 by reference </a:t>
            </a:r>
            <a:r>
              <a:rPr lang="en-US" dirty="0"/>
              <a:t>(</a:t>
            </a:r>
            <a:r>
              <a:rPr lang="en-US" dirty="0" smtClean="0"/>
              <a:t>Level </a:t>
            </a:r>
            <a:r>
              <a:rPr lang="en-US" dirty="0"/>
              <a:t>A and Level </a:t>
            </a:r>
            <a:r>
              <a:rPr lang="en-US" dirty="0" smtClean="0"/>
              <a:t>AA) to </a:t>
            </a:r>
            <a:r>
              <a:rPr lang="en-US" dirty="0"/>
              <a:t>websites, as well as to non-web electronic documents and </a:t>
            </a:r>
            <a:r>
              <a:rPr lang="en-US" dirty="0" smtClean="0"/>
              <a:t>software</a:t>
            </a:r>
            <a:endParaRPr lang="en-US" dirty="0"/>
          </a:p>
          <a:p>
            <a:pPr fontAlgn="base"/>
            <a:r>
              <a:rPr lang="en-US" dirty="0" smtClean="0"/>
              <a:t>What types of </a:t>
            </a:r>
            <a:r>
              <a:rPr lang="en-US" dirty="0" smtClean="0">
                <a:hlinkClick r:id="rId4"/>
              </a:rPr>
              <a:t>non-public facing </a:t>
            </a:r>
            <a:r>
              <a:rPr lang="en-US" dirty="0">
                <a:hlinkClick r:id="rId4"/>
              </a:rPr>
              <a:t>electronic content</a:t>
            </a:r>
            <a:r>
              <a:rPr lang="en-US" dirty="0"/>
              <a:t> that must </a:t>
            </a:r>
            <a:r>
              <a:rPr lang="en-US" dirty="0" smtClean="0"/>
              <a:t>comply</a:t>
            </a:r>
            <a:endParaRPr lang="en-US" dirty="0"/>
          </a:p>
        </p:txBody>
      </p:sp>
    </p:spTree>
    <p:extLst>
      <p:ext uri="{BB962C8B-B14F-4D97-AF65-F5344CB8AC3E}">
        <p14:creationId xmlns:p14="http://schemas.microsoft.com/office/powerpoint/2010/main" val="3091915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a:xfrm>
            <a:off x="457200" y="2621280"/>
            <a:ext cx="8229600" cy="3977640"/>
          </a:xfrm>
        </p:spPr>
        <p:txBody>
          <a:bodyPr>
            <a:normAutofit fontScale="92500" lnSpcReduction="10000"/>
          </a:bodyPr>
          <a:lstStyle/>
          <a:p>
            <a:r>
              <a:rPr lang="en-US" dirty="0" smtClean="0"/>
              <a:t>What, Who, and Why of Inclusive Design</a:t>
            </a:r>
          </a:p>
          <a:p>
            <a:r>
              <a:rPr lang="en-US" dirty="0" smtClean="0"/>
              <a:t>POUR Concept</a:t>
            </a:r>
          </a:p>
          <a:p>
            <a:r>
              <a:rPr lang="en-US" dirty="0" smtClean="0"/>
              <a:t>What Laws Affect Accessibility?</a:t>
            </a:r>
          </a:p>
          <a:p>
            <a:r>
              <a:rPr lang="en-US" dirty="0" smtClean="0"/>
              <a:t>What Standards/Guidelines Affect Accessibility?</a:t>
            </a:r>
          </a:p>
          <a:p>
            <a:r>
              <a:rPr lang="en-US" dirty="0" smtClean="0"/>
              <a:t>Examples of Website Accessibility Features</a:t>
            </a:r>
          </a:p>
          <a:p>
            <a:r>
              <a:rPr lang="en-US" dirty="0" smtClean="0"/>
              <a:t>Perspectives From Those Who Need Accessible Design</a:t>
            </a:r>
          </a:p>
          <a:p>
            <a:r>
              <a:rPr lang="en-US" dirty="0" smtClean="0"/>
              <a:t>Web Accessibility Resources/Training Matrix</a:t>
            </a:r>
          </a:p>
          <a:p>
            <a:endParaRPr lang="en-US" b="1" dirty="0" smtClean="0"/>
          </a:p>
          <a:p>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Think about this…</a:t>
            </a:r>
          </a:p>
        </p:txBody>
      </p:sp>
      <p:sp>
        <p:nvSpPr>
          <p:cNvPr id="3" name="Content Placeholder 2"/>
          <p:cNvSpPr>
            <a:spLocks noGrp="1"/>
          </p:cNvSpPr>
          <p:nvPr>
            <p:ph idx="1"/>
          </p:nvPr>
        </p:nvSpPr>
        <p:spPr>
          <a:xfrm>
            <a:off x="457200" y="2709746"/>
            <a:ext cx="8229600" cy="4014439"/>
          </a:xfrm>
        </p:spPr>
        <p:txBody>
          <a:bodyPr>
            <a:normAutofit lnSpcReduction="10000"/>
          </a:bodyPr>
          <a:lstStyle/>
          <a:p>
            <a:r>
              <a:rPr lang="en-US" dirty="0" smtClean="0"/>
              <a:t>Back in 2009, the “</a:t>
            </a:r>
            <a:r>
              <a:rPr lang="en-US" b="1" dirty="0" smtClean="0"/>
              <a:t>Mobile First</a:t>
            </a:r>
            <a:r>
              <a:rPr lang="en-US" dirty="0" smtClean="0"/>
              <a:t>” approach appeared, where we design for smaller screens first (smart phones and tablets) then add more features and content for larger screens. </a:t>
            </a:r>
          </a:p>
          <a:p>
            <a:r>
              <a:rPr lang="en-US" dirty="0" smtClean="0"/>
              <a:t>Now…“</a:t>
            </a:r>
            <a:r>
              <a:rPr lang="en-US" b="1" dirty="0" smtClean="0"/>
              <a:t>Accessibility First</a:t>
            </a:r>
            <a:r>
              <a:rPr lang="en-US" dirty="0" smtClean="0"/>
              <a:t>” </a:t>
            </a:r>
          </a:p>
          <a:p>
            <a:pPr lvl="1"/>
            <a:r>
              <a:rPr lang="en-US" dirty="0" smtClean="0"/>
              <a:t>Build as much of it in to design as possible</a:t>
            </a:r>
          </a:p>
          <a:p>
            <a:pPr lvl="1"/>
            <a:r>
              <a:rPr lang="en-US" dirty="0" smtClean="0"/>
              <a:t>Educate content editors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27073" cy="1143000"/>
          </a:xfrm>
        </p:spPr>
        <p:txBody>
          <a:bodyPr>
            <a:normAutofit fontScale="90000"/>
          </a:bodyPr>
          <a:lstStyle/>
          <a:p>
            <a:r>
              <a:rPr lang="en-US" dirty="0" smtClean="0"/>
              <a:t>Examples of Website Accessibility Features</a:t>
            </a:r>
            <a:endParaRPr lang="en-US" dirty="0"/>
          </a:p>
        </p:txBody>
      </p:sp>
      <p:sp>
        <p:nvSpPr>
          <p:cNvPr id="3" name="Content Placeholder 2"/>
          <p:cNvSpPr>
            <a:spLocks noGrp="1"/>
          </p:cNvSpPr>
          <p:nvPr>
            <p:ph idx="1"/>
          </p:nvPr>
        </p:nvSpPr>
        <p:spPr>
          <a:xfrm>
            <a:off x="457200" y="2528888"/>
            <a:ext cx="8229600" cy="4195297"/>
          </a:xfrm>
        </p:spPr>
        <p:txBody>
          <a:bodyPr>
            <a:normAutofit/>
          </a:bodyPr>
          <a:lstStyle/>
          <a:p>
            <a:pPr lvl="0">
              <a:buNone/>
            </a:pPr>
            <a:r>
              <a:rPr lang="en-US" dirty="0" smtClean="0">
                <a:hlinkClick r:id="rId3"/>
              </a:rPr>
              <a:t>W3C Web Accessibility Easy Checks</a:t>
            </a:r>
            <a:endParaRPr lang="en-US" dirty="0" smtClean="0"/>
          </a:p>
          <a:p>
            <a:r>
              <a:rPr lang="en-US" dirty="0" smtClean="0"/>
              <a:t>Image alternative text (pictures, illustrations, charts, etc.)</a:t>
            </a:r>
          </a:p>
          <a:p>
            <a:pPr lvl="0"/>
            <a:r>
              <a:rPr lang="en-US" dirty="0" smtClean="0"/>
              <a:t>Defining headings throughout your content</a:t>
            </a:r>
          </a:p>
          <a:p>
            <a:pPr lvl="0"/>
            <a:r>
              <a:rPr lang="en-US" dirty="0" smtClean="0"/>
              <a:t>Proper Color Contrast</a:t>
            </a:r>
          </a:p>
          <a:p>
            <a:pPr lvl="0"/>
            <a:r>
              <a:rPr lang="en-US" dirty="0" smtClean="0"/>
              <a:t>Keyboard Access</a:t>
            </a:r>
          </a:p>
          <a:p>
            <a:pPr lvl="0"/>
            <a:r>
              <a:rPr lang="en-US" dirty="0" smtClean="0"/>
              <a:t>Multimedia Alternatives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27073" cy="1143000"/>
          </a:xfrm>
        </p:spPr>
        <p:txBody>
          <a:bodyPr>
            <a:normAutofit/>
          </a:bodyPr>
          <a:lstStyle/>
          <a:p>
            <a:r>
              <a:rPr lang="en-US" dirty="0" smtClean="0"/>
              <a:t>Plain Language (Readability)</a:t>
            </a:r>
            <a:endParaRPr lang="en-US" dirty="0"/>
          </a:p>
        </p:txBody>
      </p:sp>
      <p:sp>
        <p:nvSpPr>
          <p:cNvPr id="3" name="Content Placeholder 2"/>
          <p:cNvSpPr>
            <a:spLocks noGrp="1"/>
          </p:cNvSpPr>
          <p:nvPr>
            <p:ph idx="1"/>
          </p:nvPr>
        </p:nvSpPr>
        <p:spPr>
          <a:xfrm>
            <a:off x="457200" y="2709746"/>
            <a:ext cx="8229600" cy="4014439"/>
          </a:xfrm>
        </p:spPr>
        <p:txBody>
          <a:bodyPr>
            <a:normAutofit/>
          </a:bodyPr>
          <a:lstStyle/>
          <a:p>
            <a:r>
              <a:rPr lang="en-US" dirty="0"/>
              <a:t>The more complex the material, the shorter the sentences should be</a:t>
            </a:r>
          </a:p>
          <a:p>
            <a:r>
              <a:rPr lang="en-US" dirty="0"/>
              <a:t>Sentences should average around 20 words</a:t>
            </a:r>
          </a:p>
          <a:p>
            <a:r>
              <a:rPr lang="en-US" dirty="0"/>
              <a:t>Vary with 35-word and some 3-word sentences.</a:t>
            </a:r>
          </a:p>
          <a:p>
            <a:r>
              <a:rPr lang="en-US" dirty="0"/>
              <a:t>Keep 3- and 4-syllable words to a minimum</a:t>
            </a:r>
          </a:p>
          <a:p>
            <a:endParaRPr lang="en-US" dirty="0"/>
          </a:p>
        </p:txBody>
      </p:sp>
    </p:spTree>
    <p:extLst>
      <p:ext uri="{BB962C8B-B14F-4D97-AF65-F5344CB8AC3E}">
        <p14:creationId xmlns:p14="http://schemas.microsoft.com/office/powerpoint/2010/main" val="1912820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27073" cy="1143000"/>
          </a:xfrm>
        </p:spPr>
        <p:txBody>
          <a:bodyPr>
            <a:normAutofit/>
          </a:bodyPr>
          <a:lstStyle/>
          <a:p>
            <a:r>
              <a:rPr lang="en-US" dirty="0" smtClean="0"/>
              <a:t>Plain </a:t>
            </a:r>
            <a:r>
              <a:rPr lang="en-US" dirty="0" smtClean="0"/>
              <a:t>Language</a:t>
            </a:r>
            <a:endParaRPr lang="en-US" dirty="0"/>
          </a:p>
        </p:txBody>
      </p:sp>
      <p:sp>
        <p:nvSpPr>
          <p:cNvPr id="3" name="Content Placeholder 2"/>
          <p:cNvSpPr>
            <a:spLocks noGrp="1"/>
          </p:cNvSpPr>
          <p:nvPr>
            <p:ph idx="1"/>
          </p:nvPr>
        </p:nvSpPr>
        <p:spPr>
          <a:xfrm>
            <a:off x="457200" y="2709746"/>
            <a:ext cx="8229600" cy="4014439"/>
          </a:xfrm>
        </p:spPr>
        <p:txBody>
          <a:bodyPr>
            <a:normAutofit/>
          </a:bodyPr>
          <a:lstStyle/>
          <a:p>
            <a:r>
              <a:rPr lang="en-US" dirty="0"/>
              <a:t>The more complex the material, the shorter the sentences should </a:t>
            </a:r>
            <a:r>
              <a:rPr lang="en-US" dirty="0" smtClean="0"/>
              <a:t>be</a:t>
            </a:r>
          </a:p>
          <a:p>
            <a:r>
              <a:rPr lang="en-US" dirty="0" smtClean="0"/>
              <a:t>Sentences should average around 20 words</a:t>
            </a:r>
          </a:p>
          <a:p>
            <a:r>
              <a:rPr lang="en-US" dirty="0" smtClean="0"/>
              <a:t>Vary with 35-word and some 3-word sentences.</a:t>
            </a:r>
          </a:p>
          <a:p>
            <a:r>
              <a:rPr lang="en-US" dirty="0" smtClean="0"/>
              <a:t>Keep 3- and 4-syllable words to a minimum</a:t>
            </a:r>
            <a:endParaRPr lang="en-US" dirty="0"/>
          </a:p>
        </p:txBody>
      </p:sp>
    </p:spTree>
    <p:extLst>
      <p:ext uri="{BB962C8B-B14F-4D97-AF65-F5344CB8AC3E}">
        <p14:creationId xmlns:p14="http://schemas.microsoft.com/office/powerpoint/2010/main" val="1760371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Perspectives From Those Who </a:t>
            </a:r>
            <a:br>
              <a:rPr lang="en-US" dirty="0" smtClean="0"/>
            </a:br>
            <a:r>
              <a:rPr lang="en-US" dirty="0" smtClean="0"/>
              <a:t>Need Accessible Design</a:t>
            </a:r>
            <a:endParaRPr lang="en-US" dirty="0"/>
          </a:p>
        </p:txBody>
      </p:sp>
      <p:sp>
        <p:nvSpPr>
          <p:cNvPr id="3" name="Content Placeholder 2"/>
          <p:cNvSpPr>
            <a:spLocks noGrp="1"/>
          </p:cNvSpPr>
          <p:nvPr>
            <p:ph idx="1"/>
          </p:nvPr>
        </p:nvSpPr>
        <p:spPr>
          <a:xfrm>
            <a:off x="457200" y="2709746"/>
            <a:ext cx="8229600" cy="4014439"/>
          </a:xfrm>
        </p:spPr>
        <p:txBody>
          <a:bodyPr>
            <a:normAutofit/>
          </a:bodyPr>
          <a:lstStyle/>
          <a:p>
            <a:pPr algn="ctr">
              <a:buNone/>
            </a:pPr>
            <a:r>
              <a:rPr lang="en-US" dirty="0" smtClean="0">
                <a:hlinkClick r:id="rId3"/>
              </a:rPr>
              <a:t>User Perspectives Video</a:t>
            </a:r>
            <a:endParaRPr lang="en-US" dirty="0" smtClean="0"/>
          </a:p>
          <a:p>
            <a:pPr algn="ctr">
              <a:buNone/>
            </a:pPr>
            <a:r>
              <a:rPr lang="en-US" dirty="0" smtClean="0"/>
              <a:t>“Accessible Design Matters”</a:t>
            </a:r>
          </a:p>
          <a:p>
            <a:pPr algn="ct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r>
              <a:rPr lang="en-US" dirty="0" smtClean="0"/>
              <a:t>Web Accessibility Resources</a:t>
            </a:r>
            <a:endParaRPr lang="en-US" dirty="0"/>
          </a:p>
        </p:txBody>
      </p:sp>
      <p:sp>
        <p:nvSpPr>
          <p:cNvPr id="3" name="Content Placeholder 2"/>
          <p:cNvSpPr>
            <a:spLocks noGrp="1"/>
          </p:cNvSpPr>
          <p:nvPr>
            <p:ph idx="1"/>
          </p:nvPr>
        </p:nvSpPr>
        <p:spPr>
          <a:xfrm>
            <a:off x="457200" y="2709746"/>
            <a:ext cx="8229600" cy="4014439"/>
          </a:xfrm>
        </p:spPr>
        <p:txBody>
          <a:bodyPr>
            <a:normAutofit/>
          </a:bodyPr>
          <a:lstStyle/>
          <a:p>
            <a:r>
              <a:rPr lang="en-US" dirty="0" smtClean="0">
                <a:hlinkClick r:id="rId3"/>
              </a:rPr>
              <a:t>Missouri ICT Accessibility website</a:t>
            </a:r>
            <a:r>
              <a:rPr lang="en-US" dirty="0" smtClean="0"/>
              <a:t> </a:t>
            </a:r>
            <a:br>
              <a:rPr lang="en-US" dirty="0" smtClean="0"/>
            </a:br>
            <a:r>
              <a:rPr lang="en-US" dirty="0" smtClean="0"/>
              <a:t>(launched January 2018)</a:t>
            </a:r>
          </a:p>
          <a:p>
            <a:pPr marL="0" indent="0">
              <a:buNone/>
            </a:pPr>
            <a:endParaRPr lang="en-US" dirty="0"/>
          </a:p>
        </p:txBody>
      </p:sp>
    </p:spTree>
    <p:extLst>
      <p:ext uri="{BB962C8B-B14F-4D97-AF65-F5344CB8AC3E}">
        <p14:creationId xmlns:p14="http://schemas.microsoft.com/office/powerpoint/2010/main" val="1416603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r>
              <a:rPr lang="en-US" dirty="0" smtClean="0"/>
              <a:t>Web Accessibility Training</a:t>
            </a:r>
            <a:endParaRPr lang="en-US" dirty="0"/>
          </a:p>
        </p:txBody>
      </p:sp>
      <p:sp>
        <p:nvSpPr>
          <p:cNvPr id="3" name="Content Placeholder 2"/>
          <p:cNvSpPr>
            <a:spLocks noGrp="1"/>
          </p:cNvSpPr>
          <p:nvPr>
            <p:ph idx="1"/>
          </p:nvPr>
        </p:nvSpPr>
        <p:spPr>
          <a:xfrm>
            <a:off x="457200" y="2709746"/>
            <a:ext cx="8229600" cy="4014439"/>
          </a:xfrm>
        </p:spPr>
        <p:txBody>
          <a:bodyPr>
            <a:normAutofit/>
          </a:bodyPr>
          <a:lstStyle/>
          <a:p>
            <a:pPr marL="0" indent="0">
              <a:buNone/>
            </a:pPr>
            <a:r>
              <a:rPr lang="en-US" dirty="0" smtClean="0"/>
              <a:t>Recommended Role-Based Approach</a:t>
            </a:r>
          </a:p>
          <a:p>
            <a:r>
              <a:rPr lang="en-US" dirty="0" smtClean="0"/>
              <a:t>Web Content Editors </a:t>
            </a:r>
            <a:br>
              <a:rPr lang="en-US" dirty="0" smtClean="0"/>
            </a:br>
            <a:r>
              <a:rPr lang="en-US" dirty="0" smtClean="0"/>
              <a:t>(including documents editors)</a:t>
            </a:r>
          </a:p>
          <a:p>
            <a:r>
              <a:rPr lang="en-US" dirty="0" smtClean="0"/>
              <a:t>Web &amp; Application Testers</a:t>
            </a:r>
          </a:p>
          <a:p>
            <a:r>
              <a:rPr lang="en-US" dirty="0" smtClean="0"/>
              <a:t>Web &amp; Application Developers</a:t>
            </a:r>
          </a:p>
          <a:p>
            <a:r>
              <a:rPr lang="en-US" dirty="0" smtClean="0"/>
              <a:t>Multimedia Developers</a:t>
            </a:r>
          </a:p>
          <a:p>
            <a:r>
              <a:rPr lang="en-US" dirty="0" smtClean="0"/>
              <a:t>And more…</a:t>
            </a:r>
          </a:p>
        </p:txBody>
      </p:sp>
    </p:spTree>
    <p:extLst>
      <p:ext uri="{BB962C8B-B14F-4D97-AF65-F5344CB8AC3E}">
        <p14:creationId xmlns:p14="http://schemas.microsoft.com/office/powerpoint/2010/main" val="3544776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r>
              <a:rPr lang="en-US" dirty="0" smtClean="0"/>
              <a:t>Q &amp; A</a:t>
            </a:r>
            <a:endParaRPr lang="en-US" dirty="0"/>
          </a:p>
        </p:txBody>
      </p:sp>
      <p:sp>
        <p:nvSpPr>
          <p:cNvPr id="4" name="Content Placeholder 3"/>
          <p:cNvSpPr>
            <a:spLocks noGrp="1"/>
          </p:cNvSpPr>
          <p:nvPr>
            <p:ph idx="1"/>
          </p:nvPr>
        </p:nvSpPr>
        <p:spPr/>
        <p:txBody>
          <a:bodyPr/>
          <a:lstStyle/>
          <a:p>
            <a:r>
              <a:rPr lang="en-US" dirty="0" smtClean="0"/>
              <a:t>(Insert contact info here)</a:t>
            </a:r>
          </a:p>
          <a:p>
            <a:r>
              <a:rPr lang="en-US" dirty="0" smtClean="0">
                <a:hlinkClick r:id="rId3"/>
              </a:rPr>
              <a:t>https://at.mo.gov/it-access</a:t>
            </a:r>
            <a:r>
              <a:rPr lang="en-US" dirty="0" smtClean="0"/>
              <a:t> </a:t>
            </a:r>
          </a:p>
          <a:p>
            <a:pPr marL="0" indent="0">
              <a:buNone/>
            </a:pPr>
            <a:endParaRPr lang="en-US" dirty="0"/>
          </a:p>
        </p:txBody>
      </p:sp>
      <p:sp>
        <p:nvSpPr>
          <p:cNvPr id="5" name="Content Placeholder 2"/>
          <p:cNvSpPr txBox="1">
            <a:spLocks/>
          </p:cNvSpPr>
          <p:nvPr/>
        </p:nvSpPr>
        <p:spPr>
          <a:xfrm>
            <a:off x="457200" y="6126163"/>
            <a:ext cx="8229600" cy="8232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pPr>
            <a:r>
              <a:rPr lang="en-US" sz="2000" b="1" dirty="0" smtClean="0"/>
              <a:t>Note: </a:t>
            </a:r>
            <a:r>
              <a:rPr lang="en-US" sz="2000" dirty="0" smtClean="0"/>
              <a:t>Some presentation material adapted from presentations by </a:t>
            </a:r>
            <a:r>
              <a:rPr lang="en-US" sz="2000" dirty="0" smtClean="0">
                <a:hlinkClick r:id="rId4"/>
              </a:rPr>
              <a:t>Carie Fisher</a:t>
            </a:r>
            <a:endParaRPr lang="en-US" sz="2000" dirty="0"/>
          </a:p>
        </p:txBody>
      </p:sp>
    </p:spTree>
    <p:extLst>
      <p:ext uri="{BB962C8B-B14F-4D97-AF65-F5344CB8AC3E}">
        <p14:creationId xmlns:p14="http://schemas.microsoft.com/office/powerpoint/2010/main" val="656890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Is “Inclusive Design” </a:t>
            </a:r>
            <a:br>
              <a:rPr lang="en-US" dirty="0" smtClean="0"/>
            </a:br>
            <a:r>
              <a:rPr lang="en-US" dirty="0" smtClean="0"/>
              <a:t>Anyway?</a:t>
            </a:r>
            <a:endParaRPr lang="en-US" dirty="0"/>
          </a:p>
        </p:txBody>
      </p:sp>
      <p:sp>
        <p:nvSpPr>
          <p:cNvPr id="5" name="Content Placeholder 4"/>
          <p:cNvSpPr>
            <a:spLocks noGrp="1"/>
          </p:cNvSpPr>
          <p:nvPr>
            <p:ph idx="1"/>
          </p:nvPr>
        </p:nvSpPr>
        <p:spPr>
          <a:xfrm>
            <a:off x="457200" y="2732049"/>
            <a:ext cx="8229600" cy="3394114"/>
          </a:xfrm>
        </p:spPr>
        <p:txBody>
          <a:bodyPr>
            <a:normAutofit/>
          </a:bodyPr>
          <a:lstStyle/>
          <a:p>
            <a:pPr>
              <a:buNone/>
            </a:pPr>
            <a:r>
              <a:rPr lang="en-US" dirty="0" smtClean="0"/>
              <a:t>Inclusive design means:</a:t>
            </a:r>
          </a:p>
          <a:p>
            <a:pPr lvl="0"/>
            <a:r>
              <a:rPr lang="en-US" dirty="0" smtClean="0"/>
              <a:t>Going beyond the base level of access to information</a:t>
            </a:r>
          </a:p>
          <a:p>
            <a:pPr lvl="0"/>
            <a:r>
              <a:rPr lang="en-US" dirty="0" smtClean="0"/>
              <a:t>Making something </a:t>
            </a:r>
            <a:r>
              <a:rPr lang="en-US" b="1" dirty="0" smtClean="0"/>
              <a:t>valuable</a:t>
            </a:r>
            <a:r>
              <a:rPr lang="en-US" dirty="0" smtClean="0"/>
              <a:t>, not just accessible, to as many people as we can.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Accessibility</a:t>
            </a:r>
            <a:br>
              <a:rPr lang="en-US" dirty="0" smtClean="0"/>
            </a:br>
            <a:r>
              <a:rPr lang="en-US" dirty="0"/>
              <a:t> </a:t>
            </a:r>
            <a:r>
              <a:rPr lang="en-US" dirty="0" smtClean="0"/>
              <a:t>&amp; Inclusive Design</a:t>
            </a:r>
            <a:endParaRPr lang="en-US" dirty="0"/>
          </a:p>
        </p:txBody>
      </p:sp>
      <p:sp>
        <p:nvSpPr>
          <p:cNvPr id="5" name="Content Placeholder 4"/>
          <p:cNvSpPr>
            <a:spLocks noGrp="1"/>
          </p:cNvSpPr>
          <p:nvPr>
            <p:ph idx="1"/>
          </p:nvPr>
        </p:nvSpPr>
        <p:spPr>
          <a:xfrm>
            <a:off x="457200" y="2732049"/>
            <a:ext cx="8229600" cy="3394114"/>
          </a:xfrm>
        </p:spPr>
        <p:txBody>
          <a:bodyPr>
            <a:normAutofit lnSpcReduction="10000"/>
          </a:bodyPr>
          <a:lstStyle/>
          <a:p>
            <a:pPr>
              <a:buNone/>
            </a:pPr>
            <a:r>
              <a:rPr lang="en-US" sz="4800" b="1" dirty="0" smtClean="0"/>
              <a:t>Accessibility</a:t>
            </a:r>
            <a:r>
              <a:rPr lang="en-US" sz="4800" dirty="0" smtClean="0"/>
              <a:t> is an outcome</a:t>
            </a:r>
            <a:br>
              <a:rPr lang="en-US" sz="4800" dirty="0" smtClean="0"/>
            </a:br>
            <a:endParaRPr lang="en-US" sz="4800" dirty="0" smtClean="0"/>
          </a:p>
          <a:p>
            <a:pPr algn="r">
              <a:buNone/>
            </a:pPr>
            <a:r>
              <a:rPr lang="en-US" sz="4800" b="1" dirty="0" smtClean="0"/>
              <a:t>Inclusive Design </a:t>
            </a:r>
            <a:r>
              <a:rPr lang="en-US" sz="4800" dirty="0" smtClean="0"/>
              <a:t>is a process</a:t>
            </a:r>
          </a:p>
          <a:p>
            <a:pPr algn="r">
              <a:buNone/>
            </a:pPr>
            <a:endParaRPr lang="en-US" sz="4000" dirty="0" smtClean="0"/>
          </a:p>
          <a:p>
            <a:pPr algn="r">
              <a:buNone/>
            </a:pPr>
            <a:r>
              <a:rPr lang="en-US" sz="2800" dirty="0" smtClean="0"/>
              <a:t>Derek Featherstone – Level Access</a:t>
            </a:r>
            <a:endParaRPr lang="en-US" sz="2800" dirty="0"/>
          </a:p>
        </p:txBody>
      </p:sp>
    </p:spTree>
    <p:extLst>
      <p:ext uri="{BB962C8B-B14F-4D97-AF65-F5344CB8AC3E}">
        <p14:creationId xmlns:p14="http://schemas.microsoft.com/office/powerpoint/2010/main" val="2690060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Is Inclusive Design For?</a:t>
            </a:r>
            <a:endParaRPr lang="en-US" dirty="0"/>
          </a:p>
        </p:txBody>
      </p:sp>
      <p:sp>
        <p:nvSpPr>
          <p:cNvPr id="5" name="Content Placeholder 4"/>
          <p:cNvSpPr>
            <a:spLocks noGrp="1"/>
          </p:cNvSpPr>
          <p:nvPr>
            <p:ph idx="1"/>
          </p:nvPr>
        </p:nvSpPr>
        <p:spPr>
          <a:xfrm>
            <a:off x="457200" y="2865863"/>
            <a:ext cx="8229600" cy="3260300"/>
          </a:xfrm>
        </p:spPr>
        <p:txBody>
          <a:bodyPr/>
          <a:lstStyle/>
          <a:p>
            <a:r>
              <a:rPr lang="en-US" dirty="0" smtClean="0"/>
              <a:t>EVERYONE! </a:t>
            </a:r>
          </a:p>
          <a:p>
            <a:r>
              <a:rPr lang="en-US" dirty="0" smtClean="0"/>
              <a:t>57 million Americans (~20%) identify as having some type of DISABILITY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Think 	About This…</a:t>
            </a:r>
            <a:endParaRPr lang="en-US" dirty="0"/>
          </a:p>
        </p:txBody>
      </p:sp>
      <p:sp>
        <p:nvSpPr>
          <p:cNvPr id="5" name="Content Placeholder 4"/>
          <p:cNvSpPr>
            <a:spLocks noGrp="1"/>
          </p:cNvSpPr>
          <p:nvPr>
            <p:ph idx="1"/>
          </p:nvPr>
        </p:nvSpPr>
        <p:spPr>
          <a:xfrm>
            <a:off x="457200" y="2457450"/>
            <a:ext cx="8229600" cy="3668713"/>
          </a:xfrm>
        </p:spPr>
        <p:txBody>
          <a:bodyPr/>
          <a:lstStyle/>
          <a:p>
            <a:pPr algn="ctr">
              <a:buNone/>
            </a:pPr>
            <a:r>
              <a:rPr lang="en-US" dirty="0" smtClean="0"/>
              <a:t>California and New York – 57 million</a:t>
            </a:r>
            <a:endParaRPr lang="en-US" dirty="0"/>
          </a:p>
        </p:txBody>
      </p:sp>
      <p:pic>
        <p:nvPicPr>
          <p:cNvPr id="6" name="Picture 5" descr="Picture of United States with both California and New York Highlighted"/>
          <p:cNvPicPr>
            <a:picLocks noChangeAspect="1"/>
          </p:cNvPicPr>
          <p:nvPr/>
        </p:nvPicPr>
        <p:blipFill>
          <a:blip r:embed="rId3"/>
          <a:stretch>
            <a:fillRect/>
          </a:stretch>
        </p:blipFill>
        <p:spPr>
          <a:xfrm>
            <a:off x="1509948" y="3214688"/>
            <a:ext cx="5807179" cy="330041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Inclusive Design </a:t>
            </a:r>
            <a:r>
              <a:rPr lang="en-US" dirty="0" smtClean="0"/>
              <a:t>For-2?</a:t>
            </a:r>
            <a:endParaRPr lang="en-US" dirty="0"/>
          </a:p>
        </p:txBody>
      </p:sp>
      <p:sp>
        <p:nvSpPr>
          <p:cNvPr id="3" name="Content Placeholder 2"/>
          <p:cNvSpPr>
            <a:spLocks noGrp="1"/>
          </p:cNvSpPr>
          <p:nvPr>
            <p:ph idx="1"/>
          </p:nvPr>
        </p:nvSpPr>
        <p:spPr>
          <a:xfrm>
            <a:off x="457200" y="2720898"/>
            <a:ext cx="8229600" cy="4137102"/>
          </a:xfrm>
        </p:spPr>
        <p:txBody>
          <a:bodyPr>
            <a:normAutofit fontScale="77500" lnSpcReduction="20000"/>
          </a:bodyPr>
          <a:lstStyle/>
          <a:p>
            <a:pPr marL="0" indent="0">
              <a:buNone/>
            </a:pPr>
            <a:r>
              <a:rPr lang="en-US" dirty="0" smtClean="0"/>
              <a:t>Disability types:</a:t>
            </a:r>
          </a:p>
          <a:p>
            <a:r>
              <a:rPr lang="en-US" dirty="0" smtClean="0"/>
              <a:t>Visual </a:t>
            </a:r>
          </a:p>
          <a:p>
            <a:r>
              <a:rPr lang="en-US" dirty="0" smtClean="0"/>
              <a:t>Hearing </a:t>
            </a:r>
          </a:p>
          <a:p>
            <a:r>
              <a:rPr lang="en-US" dirty="0" smtClean="0"/>
              <a:t>Motor</a:t>
            </a:r>
          </a:p>
          <a:p>
            <a:r>
              <a:rPr lang="en-US" dirty="0" smtClean="0"/>
              <a:t>Cognitive</a:t>
            </a:r>
            <a:br>
              <a:rPr lang="en-US" dirty="0" smtClean="0"/>
            </a:br>
            <a:endParaRPr lang="en-US" dirty="0" smtClean="0"/>
          </a:p>
          <a:p>
            <a:pPr>
              <a:buNone/>
            </a:pPr>
            <a:r>
              <a:rPr lang="en-US" b="1" dirty="0" smtClean="0"/>
              <a:t>But what about?</a:t>
            </a:r>
            <a:endParaRPr lang="en-US" dirty="0" smtClean="0"/>
          </a:p>
          <a:p>
            <a:pPr>
              <a:buNone/>
            </a:pPr>
            <a:r>
              <a:rPr lang="en-US" dirty="0" smtClean="0"/>
              <a:t>• Temporary Disabilities (broken bone, carpal tunnel, seizures, sleep deprivation….)</a:t>
            </a:r>
          </a:p>
          <a:p>
            <a:pPr>
              <a:buNone/>
            </a:pPr>
            <a:r>
              <a:rPr lang="en-US" dirty="0" smtClean="0"/>
              <a:t>• Aging, English as a second language population </a:t>
            </a:r>
          </a:p>
          <a:p>
            <a:pPr>
              <a:buNone/>
            </a:pPr>
            <a:r>
              <a:rPr lang="en-US" dirty="0" smtClean="0"/>
              <a:t>• Many more…</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Why Should I Care About </a:t>
            </a:r>
            <a:br>
              <a:rPr lang="en-US" dirty="0" smtClean="0"/>
            </a:br>
            <a:r>
              <a:rPr lang="en-US" dirty="0" smtClean="0"/>
              <a:t>Inclusive Design? </a:t>
            </a:r>
            <a:endParaRPr lang="en-US" dirty="0"/>
          </a:p>
        </p:txBody>
      </p:sp>
      <p:sp>
        <p:nvSpPr>
          <p:cNvPr id="3" name="Content Placeholder 2"/>
          <p:cNvSpPr>
            <a:spLocks noGrp="1"/>
          </p:cNvSpPr>
          <p:nvPr>
            <p:ph idx="1"/>
          </p:nvPr>
        </p:nvSpPr>
        <p:spPr>
          <a:xfrm>
            <a:off x="457200" y="2709746"/>
            <a:ext cx="8229600" cy="3416417"/>
          </a:xfrm>
        </p:spPr>
        <p:txBody>
          <a:bodyPr/>
          <a:lstStyle/>
          <a:p>
            <a:pPr>
              <a:buNone/>
            </a:pPr>
            <a:r>
              <a:rPr lang="en-US" b="1" dirty="0" smtClean="0"/>
              <a:t>1. Right Thing to Do</a:t>
            </a:r>
            <a:endParaRPr lang="en-US" dirty="0" smtClean="0"/>
          </a:p>
          <a:p>
            <a:r>
              <a:rPr lang="en-US" dirty="0" smtClean="0"/>
              <a:t>Difficult to imagine life without access to all the web has to offer</a:t>
            </a:r>
          </a:p>
          <a:p>
            <a:r>
              <a:rPr lang="en-US" dirty="0" smtClean="0"/>
              <a:t>For many, a limited and frustrating web experience is their reality</a:t>
            </a:r>
          </a:p>
          <a:p>
            <a:r>
              <a:rPr lang="en-US" dirty="0" smtClean="0"/>
              <a:t>Accessible web provides equal opportunity</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1199"/>
            <a:ext cx="8229600" cy="1151467"/>
          </a:xfrm>
        </p:spPr>
        <p:txBody>
          <a:bodyPr>
            <a:normAutofit fontScale="90000"/>
          </a:bodyPr>
          <a:lstStyle/>
          <a:p>
            <a:r>
              <a:rPr lang="en-US" dirty="0"/>
              <a:t>We are ALL just </a:t>
            </a:r>
            <a:r>
              <a:rPr lang="en-US" dirty="0" smtClean="0"/>
              <a:t/>
            </a:r>
            <a:br>
              <a:rPr lang="en-US" dirty="0" smtClean="0"/>
            </a:br>
            <a:r>
              <a:rPr lang="en-US" dirty="0" smtClean="0"/>
              <a:t>temporarily </a:t>
            </a:r>
            <a:r>
              <a:rPr lang="en-US" dirty="0"/>
              <a:t>able-bodied</a:t>
            </a:r>
            <a:br>
              <a:rPr lang="en-US" dirty="0"/>
            </a:br>
            <a:endParaRPr lang="en-US" dirty="0" smtClean="0"/>
          </a:p>
        </p:txBody>
      </p:sp>
      <p:pic>
        <p:nvPicPr>
          <p:cNvPr id="6147" name="Picture 3" descr="Person with broken arm&#10;"/>
          <p:cNvPicPr>
            <a:picLocks noChangeAspect="1" noChangeArrowheads="1"/>
          </p:cNvPicPr>
          <p:nvPr/>
        </p:nvPicPr>
        <p:blipFill>
          <a:blip r:embed="rId3"/>
          <a:srcRect/>
          <a:stretch>
            <a:fillRect/>
          </a:stretch>
        </p:blipFill>
        <p:spPr bwMode="auto">
          <a:xfrm>
            <a:off x="1331864" y="2652707"/>
            <a:ext cx="2132267" cy="1817146"/>
          </a:xfrm>
          <a:prstGeom prst="rect">
            <a:avLst/>
          </a:prstGeom>
          <a:noFill/>
          <a:ln w="9525">
            <a:noFill/>
            <a:miter lim="800000"/>
            <a:headEnd/>
            <a:tailEnd/>
          </a:ln>
        </p:spPr>
      </p:pic>
      <p:pic>
        <p:nvPicPr>
          <p:cNvPr id="6153" name="Picture 9" descr="Older adult"/>
          <p:cNvPicPr>
            <a:picLocks noChangeAspect="1" noChangeArrowheads="1"/>
          </p:cNvPicPr>
          <p:nvPr/>
        </p:nvPicPr>
        <p:blipFill>
          <a:blip r:embed="rId4"/>
          <a:srcRect/>
          <a:stretch>
            <a:fillRect/>
          </a:stretch>
        </p:blipFill>
        <p:spPr bwMode="auto">
          <a:xfrm>
            <a:off x="904106" y="4812711"/>
            <a:ext cx="2560025" cy="1708201"/>
          </a:xfrm>
          <a:prstGeom prst="rect">
            <a:avLst/>
          </a:prstGeom>
          <a:noFill/>
        </p:spPr>
      </p:pic>
      <p:pic>
        <p:nvPicPr>
          <p:cNvPr id="6155" name="Picture 11" descr="Person listening with headphones in busy crowd."/>
          <p:cNvPicPr>
            <a:picLocks noChangeAspect="1" noChangeArrowheads="1"/>
          </p:cNvPicPr>
          <p:nvPr/>
        </p:nvPicPr>
        <p:blipFill>
          <a:blip r:embed="rId5"/>
          <a:srcRect t="7670" r="30996" b="20252"/>
          <a:stretch>
            <a:fillRect/>
          </a:stretch>
        </p:blipFill>
        <p:spPr bwMode="auto">
          <a:xfrm>
            <a:off x="4722811" y="2387600"/>
            <a:ext cx="3114785" cy="2082253"/>
          </a:xfrm>
          <a:prstGeom prst="rect">
            <a:avLst/>
          </a:prstGeom>
          <a:noFill/>
        </p:spPr>
      </p:pic>
      <p:pic>
        <p:nvPicPr>
          <p:cNvPr id="10" name="Picture 9" descr="Webinar including live captioning"/>
          <p:cNvPicPr/>
          <p:nvPr/>
        </p:nvPicPr>
        <p:blipFill>
          <a:blip r:embed="rId6"/>
          <a:srcRect l="23925" t="11689" b="46682"/>
          <a:stretch>
            <a:fillRect/>
          </a:stretch>
        </p:blipFill>
        <p:spPr bwMode="auto">
          <a:xfrm>
            <a:off x="3723032" y="4645791"/>
            <a:ext cx="4963768" cy="19237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0">
      <a:dk1>
        <a:srgbClr val="FFFFFF"/>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0152AB"/>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41970</TotalTime>
  <Words>1556</Words>
  <Application>Microsoft Office PowerPoint</Application>
  <PresentationFormat>On-screen Show (4:3)</PresentationFormat>
  <Paragraphs>211</Paragraphs>
  <Slides>27</Slides>
  <Notes>23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27</vt:i4>
      </vt:variant>
    </vt:vector>
  </HeadingPairs>
  <TitlesOfParts>
    <vt:vector size="31" baseType="lpstr">
      <vt:lpstr>Arial</vt:lpstr>
      <vt:lpstr>Calibri</vt:lpstr>
      <vt:lpstr>Office Theme</vt:lpstr>
      <vt:lpstr>Custom Design</vt:lpstr>
      <vt:lpstr>Inclusive Web Design 101:</vt:lpstr>
      <vt:lpstr>Agenda</vt:lpstr>
      <vt:lpstr>What Is “Inclusive Design”  Anyway?</vt:lpstr>
      <vt:lpstr>Accessibility  &amp; Inclusive Design</vt:lpstr>
      <vt:lpstr>Who Is Inclusive Design For?</vt:lpstr>
      <vt:lpstr>Think  About This…</vt:lpstr>
      <vt:lpstr>Who Is Inclusive Design For-2?</vt:lpstr>
      <vt:lpstr>Why Should I Care About  Inclusive Design? </vt:lpstr>
      <vt:lpstr>We are ALL just  temporarily able-bodied </vt:lpstr>
      <vt:lpstr>Guiding Principles POUR Concept </vt:lpstr>
      <vt:lpstr>Perceivable</vt:lpstr>
      <vt:lpstr>Operable</vt:lpstr>
      <vt:lpstr>Understandable</vt:lpstr>
      <vt:lpstr>Robust</vt:lpstr>
      <vt:lpstr>Why Should I Care About  Inclusive Design-2? </vt:lpstr>
      <vt:lpstr>Why Should I Care About  Inclusive Design-3? </vt:lpstr>
      <vt:lpstr>What Laws  Affect Accessibility?</vt:lpstr>
      <vt:lpstr>What Standards/Guidelines  Affect Accessibility?</vt:lpstr>
      <vt:lpstr>Section 508 Refresh Major Changes</vt:lpstr>
      <vt:lpstr>Think about this…</vt:lpstr>
      <vt:lpstr>Examples of Website Accessibility Features</vt:lpstr>
      <vt:lpstr>Plain Language (Readability)</vt:lpstr>
      <vt:lpstr>Plain Language</vt:lpstr>
      <vt:lpstr>Perspectives From Those Who  Need Accessible Design</vt:lpstr>
      <vt:lpstr>Web Accessibility Resources</vt:lpstr>
      <vt:lpstr>Web Accessibility Training</vt:lpstr>
      <vt:lpstr>Q &amp; A</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Design 101: Beyond Accessibility</dc:title>
  <dc:creator>Mo Assistive Technology</dc:creator>
  <cp:lastModifiedBy>Eileen Belton</cp:lastModifiedBy>
  <cp:revision>3068</cp:revision>
  <dcterms:created xsi:type="dcterms:W3CDTF">2013-04-22T13:25:10Z</dcterms:created>
  <dcterms:modified xsi:type="dcterms:W3CDTF">2024-06-03T14:15:38Z</dcterms:modified>
</cp:coreProperties>
</file>