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70"/>
  </p:notesMasterIdLst>
  <p:sldIdLst>
    <p:sldId id="256" r:id="rId2"/>
    <p:sldId id="262" r:id="rId3"/>
    <p:sldId id="258" r:id="rId4"/>
    <p:sldId id="259" r:id="rId5"/>
    <p:sldId id="263" r:id="rId6"/>
    <p:sldId id="275" r:id="rId7"/>
    <p:sldId id="261" r:id="rId8"/>
    <p:sldId id="276" r:id="rId9"/>
    <p:sldId id="277" r:id="rId10"/>
    <p:sldId id="278" r:id="rId11"/>
    <p:sldId id="279" r:id="rId12"/>
    <p:sldId id="280" r:id="rId13"/>
    <p:sldId id="281" r:id="rId14"/>
    <p:sldId id="282" r:id="rId15"/>
    <p:sldId id="283" r:id="rId16"/>
    <p:sldId id="284" r:id="rId17"/>
    <p:sldId id="288" r:id="rId18"/>
    <p:sldId id="286" r:id="rId19"/>
    <p:sldId id="287" r:id="rId20"/>
    <p:sldId id="285"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36"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7" r:id="rId69"/>
  </p:sldIdLst>
  <p:sldSz cx="18288000" cy="10287000"/>
  <p:notesSz cx="6858000" cy="9144000"/>
  <p:embeddedFontLst>
    <p:embeddedFont>
      <p:font typeface="Consolas" panose="020B0609020204030204" pitchFamily="49" charset="0"/>
      <p:regular r:id="rId71"/>
      <p:bold r:id="rId72"/>
      <p:italic r:id="rId73"/>
      <p:boldItalic r:id="rId74"/>
    </p:embeddedFont>
    <p:embeddedFont>
      <p:font typeface="Inter" panose="02000503000000020004" pitchFamily="2" charset="0"/>
      <p:regular r:id="rId75"/>
      <p:bold r:id="rId76"/>
      <p:italic r:id="rId77"/>
      <p:boldItalic r:id="rId78"/>
    </p:embeddedFont>
    <p:embeddedFont>
      <p:font typeface="Inter" panose="02000503000000020004" pitchFamily="2"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Segoe UI" panose="020B0502040204020203" pitchFamily="34" charset="0"/>
      <p:regular r:id="rId83"/>
      <p:bold r:id="rId84"/>
      <p:italic r:id="rId85"/>
      <p:boldItalic r:id="rId86"/>
    </p:embeddedFont>
    <p:embeddedFont>
      <p:font typeface="Tahoma" panose="020B0604030504040204" pitchFamily="34" charset="0"/>
      <p:regular r:id="rId87"/>
      <p:bold r:id="rId88"/>
    </p:embeddedFont>
    <p:embeddedFont>
      <p:font typeface="Trebuchet MS" panose="020B0603020202020204" pitchFamily="34" charset="0"/>
      <p:regular r:id="rId89"/>
      <p:bold r:id="rId90"/>
      <p:italic r:id="rId91"/>
      <p:boldItalic r:id="rId92"/>
    </p:embeddedFont>
    <p:embeddedFont>
      <p:font typeface="Wingdings 3" panose="05040102010807070707" pitchFamily="18" charset="2"/>
      <p:regular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8A55"/>
    <a:srgbClr val="B99869"/>
    <a:srgbClr val="913D49"/>
    <a:srgbClr val="932A38"/>
    <a:srgbClr val="2E3E4B"/>
    <a:srgbClr val="7A8A9C"/>
    <a:srgbClr val="EAEAEA"/>
    <a:srgbClr val="1C303F"/>
    <a:srgbClr val="E9E9E9"/>
    <a:srgbClr val="C19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8215" autoAdjust="0"/>
  </p:normalViewPr>
  <p:slideViewPr>
    <p:cSldViewPr snapToGrid="0">
      <p:cViewPr varScale="1">
        <p:scale>
          <a:sx n="13" d="100"/>
          <a:sy n="13" d="100"/>
        </p:scale>
        <p:origin x="2222" y="3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da.gov/topics/title-i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ol.gov/sites/dolgov/files/general/Plain-Language-Quick-Reference-Guide.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t.mo.gov/ict-plain-languag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nteraction-design.org/literature/topics/color-symbolis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Welcome to the State of Missouri Web Accessibility Awareness and Word Document Accessibility course, brought to you by Missouri Assistive Technology and the Office of Administration - Information Technology Services Division</a:t>
            </a:r>
          </a:p>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F4F12EC7-FABC-8967-A2C4-FA509D866F35}"/>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B9A5950A-C567-533F-01BD-7944EE3A5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6900" lvl="0" indent="0" algn="l">
              <a:buNone/>
            </a:pPr>
            <a:r>
              <a:rPr lang="en-US"/>
              <a:t>The primary target audience for web accessibility guidelines and laws are providing equal access for those with permanent disabilities. But did you know? </a:t>
            </a:r>
            <a:r>
              <a:rPr lang="en-US" sz="1100">
                <a:effectLst/>
              </a:rPr>
              <a:t>Effective web accessibility positively impacts everyone!</a:t>
            </a:r>
          </a:p>
          <a:p>
            <a:pPr marL="36900" lvl="0" indent="0" algn="l">
              <a:buNone/>
            </a:pPr>
            <a:r>
              <a:rPr lang="en-US" sz="1100">
                <a:effectLst/>
              </a:rPr>
              <a:t>Users with temporary and situational disabilities also benefit from accessible websites!</a:t>
            </a:r>
          </a:p>
          <a:p>
            <a:pPr marL="36900" lvl="0" indent="0" algn="l">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temporary and situation disabilities we can all relate to: </a:t>
            </a:r>
          </a:p>
          <a:p>
            <a:pPr marL="208350" lvl="0" indent="-171450" algn="l">
              <a:buFont typeface="Arial" panose="020B0604020202020204" pitchFamily="34" charset="0"/>
              <a:buChar char="•"/>
            </a:pPr>
            <a:r>
              <a:rPr lang="en-US"/>
              <a:t>Mobility challenges like an arm injury or being a new parent holding a baby</a:t>
            </a:r>
          </a:p>
          <a:p>
            <a:pPr marL="208350" lvl="0" indent="-171450" algn="l">
              <a:buFont typeface="Arial" panose="020B0604020202020204" pitchFamily="34" charset="0"/>
              <a:buChar char="•"/>
            </a:pPr>
            <a:r>
              <a:rPr lang="en-US"/>
              <a:t>Sight challenges like cataract vision loss or distracted driving</a:t>
            </a:r>
          </a:p>
          <a:p>
            <a:pPr marL="208350" lvl="0" indent="-171450" algn="l">
              <a:buFont typeface="Arial" panose="020B0604020202020204" pitchFamily="34" charset="0"/>
              <a:buChar char="•"/>
            </a:pPr>
            <a:r>
              <a:rPr lang="en-US"/>
              <a:t>Hearing challenges like an ear infection or working in a loud environment</a:t>
            </a:r>
          </a:p>
          <a:p>
            <a:pPr marL="208350" lvl="0" indent="-171450" algn="l">
              <a:buFont typeface="Arial" panose="020B0604020202020204" pitchFamily="34" charset="0"/>
              <a:buChar char="•"/>
            </a:pPr>
            <a:r>
              <a:rPr lang="en-US"/>
              <a:t>Speech challenges like laryngitis or someone with a heavy accent</a:t>
            </a:r>
          </a:p>
          <a:p>
            <a:pPr marL="208350" lvl="0" indent="-171450" algn="l">
              <a:buFont typeface="Arial" panose="020B0604020202020204" pitchFamily="34" charset="0"/>
              <a:buChar char="•"/>
            </a:pPr>
            <a:r>
              <a:rPr lang="en-US"/>
              <a:t>These examples can help everyone better understand these challenges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2256CB97-3A72-FD7E-7783-AE904FE7C1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443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DAE14374-6E0C-94EE-353B-E2B747A85FD9}"/>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CF32CEA5-5651-0444-9EBA-F8775DD297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a:extLst>
              <a:ext uri="{FF2B5EF4-FFF2-40B4-BE49-F238E27FC236}">
                <a16:creationId xmlns:a16="http://schemas.microsoft.com/office/drawing/2014/main" id="{B7032473-7494-D143-9354-8DABC79BDE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515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67DB9DB-14E9-C26A-89F8-BCF67979FED9}"/>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FE4A4223-5E41-94AC-8E55-2D0AB7DBE9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First let’s define Assistive Technology.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rPr>
              <a:t>“</a:t>
            </a:r>
            <a:r>
              <a:rPr lang="en-US" sz="1100" b="1">
                <a:effectLst/>
              </a:rPr>
              <a:t>Assistive Technology </a:t>
            </a:r>
            <a:r>
              <a:rPr lang="en-US" sz="1100">
                <a:effectLst/>
              </a:rPr>
              <a:t>is any tool, device, or product that helps people with disabilities perform tasks that they might not be able to do without it.”</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373FE65-8A20-DB34-5BA6-2D41911996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79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C6B783E-72F2-BA93-D7B5-BF7441A7BC99}"/>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37DF2F2D-8AAA-900B-9BC4-7A7D50A42F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Blind users are the primary users of screen readers (also known as narration software). Screen readers are used to navigate a website by reading out loud what is on the screen.</a:t>
            </a:r>
          </a:p>
          <a:p>
            <a:endParaRPr lang="en-US"/>
          </a:p>
          <a:p>
            <a:r>
              <a:rPr lang="en-US"/>
              <a:t>They are used in combination with a keyboard or braille display, but not a mouse.</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25E75C81-CB61-4454-73BE-10EA03CD22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844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14D5451-B114-C01C-A18C-BFA8345C9E7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88CDF93C-8E25-7418-92DF-EF1E7AD042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a:solidFill>
                  <a:srgbClr val="0F2A4D"/>
                </a:solidFill>
                <a:effectLst/>
                <a:latin typeface="inter" panose="02000503000000020004" pitchFamily="2" charset="0"/>
              </a:rPr>
              <a:t>Low vision users use screen magnification software. Magnification programs help the user enlarge everything that is found on the computer screen while maintaining</a:t>
            </a:r>
            <a:r>
              <a:rPr lang="en-US" b="0" i="0" baseline="0">
                <a:solidFill>
                  <a:srgbClr val="0F2A4D"/>
                </a:solidFill>
                <a:effectLst/>
                <a:latin typeface="inter" panose="02000503000000020004" pitchFamily="2" charset="0"/>
              </a:rPr>
              <a:t> clarity in the magnification, and they also </a:t>
            </a:r>
            <a:r>
              <a:rPr lang="en-US" b="0" i="0">
                <a:solidFill>
                  <a:srgbClr val="0F2A4D"/>
                </a:solidFill>
                <a:effectLst/>
                <a:latin typeface="inter" panose="02000503000000020004" pitchFamily="2" charset="0"/>
              </a:rPr>
              <a:t>increase color contrast and provide options of visual</a:t>
            </a:r>
            <a:r>
              <a:rPr lang="en-US" b="0" i="0" baseline="0">
                <a:solidFill>
                  <a:srgbClr val="0F2A4D"/>
                </a:solidFill>
                <a:effectLst/>
                <a:latin typeface="inter" panose="02000503000000020004" pitchFamily="2" charset="0"/>
              </a:rPr>
              <a:t> themes that make the screen readable (i.e. white fonts on black background, yellow on blue, or gray color scales/low contrast for migraines, etc.)</a:t>
            </a:r>
            <a:r>
              <a:rPr lang="en-US" b="0" i="0">
                <a:solidFill>
                  <a:srgbClr val="0F2A4D"/>
                </a:solidFill>
                <a:effectLst/>
                <a:latin typeface="inter" panose="02000503000000020004" pitchFamily="2" charset="0"/>
              </a:rPr>
              <a:t>.</a:t>
            </a:r>
          </a:p>
          <a:p>
            <a:endParaRPr lang="en-US" b="0" i="0">
              <a:solidFill>
                <a:srgbClr val="0F2A4D"/>
              </a:solidFill>
              <a:effectLst/>
              <a:latin typeface="inter" panose="02000503000000020004" pitchFamily="2" charset="0"/>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8EA8E53-5BC7-45B0-0DC9-C88E43399F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90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359414F5-5EBC-D578-5432-8ED05856B99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E99F1236-94F5-89A1-D291-BB324818E0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rPr>
              <a:t>Closed captioning of videos and text transcripts of audio-only content allow deaf users to read information that would otherwise be inaccessible.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r>
              <a:rPr lang="en-US"/>
              <a:t>For example, closed captioning can be enabled in this YouTube video example. Major video platforms even allow you to automate this captioning. Keep in mind, reviewing the captioned text for accuracy is important. </a:t>
            </a:r>
          </a:p>
          <a:p>
            <a:endParaRPr lang="en-US"/>
          </a:p>
          <a:p>
            <a:r>
              <a:rPr lang="en-US"/>
              <a:t>In this next example, we have a link to a podcast episode, followed by a text version transcript.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a:effectLst/>
                <a:latin typeface="Calibri" panose="020F0502020204030204" pitchFamily="34" charset="0"/>
                <a:ea typeface="Calibri" panose="020F0502020204030204" pitchFamily="34" charset="0"/>
                <a:cs typeface="Times New Roman" panose="02020603050405020304" pitchFamily="18" charset="0"/>
              </a:rPr>
              <a:t>This can be useful for those that are hearing impaired as well as for those people who do not process information verbally/orally. For some who have information processing disabilities or for presenters who have strong accents, being able to read and listen to content at the same time increases their understanding. Text based transcripts also give you the ability to key word search for specific content in the video or audio file.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2955C102-2FF1-5D3E-335C-69770AF18C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653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24F30229-B4EE-DC74-DF8A-433426C3C5AE}"/>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D8663C88-E609-9DEC-B7A2-0F071B25FA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Motor or physical disabilities are weakness and limitations of muscular control.</a:t>
            </a:r>
          </a:p>
          <a:p>
            <a:endParaRPr lang="en-US"/>
          </a:p>
          <a:p>
            <a:r>
              <a:rPr lang="en-US"/>
              <a:t>Because of this, users will use alternative devices in place of a standard keyboard and mouse.</a:t>
            </a:r>
          </a:p>
          <a:p>
            <a:endParaRPr lang="en-US"/>
          </a:p>
          <a:p>
            <a:r>
              <a:rPr lang="en-US"/>
              <a:t>In the examples here, eye gaze technology uses eye movement, head mouse uses head movement, and a mouth joystick uses mouth movement to interact with content.</a:t>
            </a:r>
          </a:p>
          <a:p>
            <a:r>
              <a:rPr lang="en-US"/>
              <a:t>A switch is another type of mouse/keyboard alternative that uses an onscreen keyboard in combination with a physical input (the switch).</a:t>
            </a:r>
          </a:p>
          <a:p>
            <a:endParaRPr lang="en-US"/>
          </a:p>
          <a:p>
            <a:r>
              <a:rPr lang="en-US"/>
              <a:t>Speech to Text software is another great tool for those with mobility issues.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a:effectLst/>
                <a:latin typeface="Calibri" panose="020F0502020204030204" pitchFamily="34" charset="0"/>
                <a:ea typeface="Calibri" panose="020F0502020204030204" pitchFamily="34" charset="0"/>
                <a:cs typeface="Times New Roman" panose="02020603050405020304" pitchFamily="18" charset="0"/>
              </a:rPr>
              <a:t>These devices help those with severe physical limitations, like muscle control, as well as missing limbs. Creating accessible content for these types of assistive devices helps those with both severe physical limitation as well as assist people with more mild physical impairments such as arthritis in the hands.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75EAFAAA-3353-2872-B7FB-1B9DB9632F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491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3D41014-4E91-CB12-7923-E81EBC818064}"/>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B5D0DB23-A390-5E7D-A0D5-2B1C90D17F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Let’s discuss common ways those with cognitive disabilities may process your information differently.</a:t>
            </a:r>
          </a:p>
          <a:p>
            <a:pPr marL="36900" lvl="0" indent="0">
              <a:buNone/>
            </a:pPr>
            <a:r>
              <a:rPr lang="en-US" sz="1100" b="1">
                <a:effectLst/>
              </a:rPr>
              <a:t>Users will:</a:t>
            </a:r>
          </a:p>
          <a:p>
            <a:pPr lvl="0"/>
            <a:r>
              <a:rPr lang="en-US" sz="1100">
                <a:effectLst/>
              </a:rPr>
              <a:t>Navigate web content using different strategies</a:t>
            </a:r>
          </a:p>
          <a:p>
            <a:r>
              <a:rPr lang="en-US" sz="1100">
                <a:effectLst/>
              </a:rPr>
              <a:t>Access information using speech-to text, screen readers, captions or other formats</a:t>
            </a:r>
          </a:p>
          <a:p>
            <a:pPr lvl="0"/>
            <a:r>
              <a:rPr lang="en-US" sz="1100">
                <a:effectLst/>
              </a:rPr>
              <a:t>Change the presentation of the content according to needs/preferences</a:t>
            </a:r>
            <a:br>
              <a:rPr lang="en-US" sz="1100">
                <a:effectLst/>
              </a:rPr>
            </a:br>
            <a:endParaRPr lang="en-US" sz="1100">
              <a:effectLst/>
            </a:endParaRPr>
          </a:p>
          <a:p>
            <a:pPr marL="36900" marR="0" lvl="0" indent="0" algn="l" defTabSz="914400" rtl="0" eaLnBrk="1" fontAlgn="auto" latinLnBrk="0" hangingPunct="1">
              <a:lnSpc>
                <a:spcPct val="100000"/>
              </a:lnSpc>
              <a:spcBef>
                <a:spcPts val="0"/>
              </a:spcBef>
              <a:spcAft>
                <a:spcPts val="0"/>
              </a:spcAft>
              <a:buClrTx/>
              <a:buSzTx/>
              <a:buFontTx/>
              <a:buNone/>
              <a:tabLst/>
              <a:defRPr/>
            </a:pPr>
            <a:r>
              <a:rPr lang="en-US" sz="1100" b="1">
                <a:effectLst/>
              </a:rPr>
              <a:t>What can you do as a content creator to make content more easy to understand?</a:t>
            </a:r>
            <a:endParaRPr lang="en-US"/>
          </a:p>
          <a:p>
            <a:pPr marL="36900" lvl="0" indent="0">
              <a:buNone/>
            </a:pPr>
            <a:endParaRPr lang="en-US" sz="1100" b="1">
              <a:effectLst/>
            </a:endParaRPr>
          </a:p>
          <a:p>
            <a:pPr lvl="0"/>
            <a:r>
              <a:rPr lang="en-US" sz="1100">
                <a:effectLst/>
              </a:rPr>
              <a:t>Use plain language at 6</a:t>
            </a:r>
            <a:r>
              <a:rPr lang="en-US" sz="1100" baseline="30000">
                <a:effectLst/>
              </a:rPr>
              <a:t>th</a:t>
            </a:r>
            <a:r>
              <a:rPr lang="en-US" sz="1100">
                <a:effectLst/>
              </a:rPr>
              <a:t>-8</a:t>
            </a:r>
            <a:r>
              <a:rPr lang="en-US" sz="1100" baseline="30000">
                <a:effectLst/>
              </a:rPr>
              <a:t>th</a:t>
            </a:r>
            <a:r>
              <a:rPr lang="en-US" sz="1100">
                <a:effectLst/>
              </a:rPr>
              <a:t> grade reading level</a:t>
            </a:r>
          </a:p>
          <a:p>
            <a:pPr lvl="0"/>
            <a:r>
              <a:rPr lang="en-US" sz="1100">
                <a:effectLst/>
              </a:rPr>
              <a:t>Include white space between major thoughts or important points</a:t>
            </a:r>
          </a:p>
          <a:p>
            <a:pPr lvl="0"/>
            <a:r>
              <a:rPr lang="en-US" sz="1100">
                <a:effectLst/>
              </a:rPr>
              <a:t>Use bulleted or numbered lists to simplify content</a:t>
            </a:r>
          </a:p>
          <a:p>
            <a:pPr lvl="0"/>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D8FD7709-37A2-F690-CEDD-FAEF9CFB5D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068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B952252F-6C47-0205-5830-1B9363F77FC9}"/>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7FC06456-3139-07A7-7343-1B1C818340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Here are examples of tools that can improving cognition and learning.</a:t>
            </a:r>
            <a:endParaRPr lang="en-US" sz="1100">
              <a:effectLst/>
            </a:endParaRPr>
          </a:p>
          <a:p>
            <a:pPr lv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first example, we see a Chrome browser feature called the Chrome Accessibility Reading Mode. It can remove distracting menus and images for easier reading.</a:t>
            </a:r>
          </a:p>
          <a:p>
            <a:endParaRPr lang="en-US"/>
          </a:p>
          <a:p>
            <a:r>
              <a:rPr lang="en-US"/>
              <a:t>In this second example, we have a Chrome extension called Helperbird, which can read aloud content on the page, readability features like text spacing, text sizing or increasing contrast as well as simplified reading modes.</a:t>
            </a:r>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A67D62BC-7806-6CA8-8DD9-1A97905C13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207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66DF6C93-4AC3-DDFF-B0DF-8118090176B9}"/>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DFF09943-6728-875D-68B2-1EBA9336CC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a:extLst>
              <a:ext uri="{FF2B5EF4-FFF2-40B4-BE49-F238E27FC236}">
                <a16:creationId xmlns:a16="http://schemas.microsoft.com/office/drawing/2014/main" id="{D2B000D5-4B7D-5BF5-299E-190C2FB9CC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06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target audience for this course is all State of Missouri Employees, with a </a:t>
            </a:r>
            <a:r>
              <a:rPr lang="en-US" sz="1100"/>
              <a:t>Focus on those who create web content or documents for State of Missouri websites, social media platforms and intranet sites </a:t>
            </a:r>
            <a:endParaRPr lang="en-US" sz="1100">
              <a:effectLst/>
            </a:endParaRPr>
          </a:p>
          <a:p>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0" lvl="0" indent="0" algn="l" rtl="0">
              <a:spcBef>
                <a:spcPts val="0"/>
              </a:spcBef>
              <a:spcAft>
                <a:spcPts val="0"/>
              </a:spcAft>
              <a:buNone/>
            </a:pPr>
            <a:endParaRPr/>
          </a:p>
        </p:txBody>
      </p:sp>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9B27DE70-27EE-2455-2D3B-77C2619AC2C9}"/>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399E56DF-7217-F54F-D81B-6C91E09E37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are the laws that include web accessibility language</a:t>
            </a:r>
          </a:p>
          <a:p>
            <a:endParaRPr lang="en-US"/>
          </a:p>
          <a:p>
            <a:r>
              <a:rPr lang="en-US"/>
              <a:t>Section 504 </a:t>
            </a:r>
            <a:r>
              <a:rPr lang="en-US" b="0" i="0">
                <a:solidFill>
                  <a:srgbClr val="001D35"/>
                </a:solidFill>
                <a:effectLst/>
              </a:rPr>
              <a:t>prohibits discrimination against people with disabilities in programs that receive federal funding. It affects programs and activities in public education, healthcare, and transportation.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
                <a:effectLst/>
                <a:latin typeface="Calibri" panose="020F0502020204030204" pitchFamily="34" charset="0"/>
                <a:ea typeface="Calibri" panose="020F0502020204030204" pitchFamily="34" charset="0"/>
                <a:cs typeface="Times New Roman" panose="02020603050405020304" pitchFamily="18" charset="0"/>
              </a:rPr>
              <a:t>Section 508 of the Rehabilitation Act of 1973 requires that federal agencies make their technology communications accessible to all people. This was the first law to include web accessibility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162E51"/>
                </a:solidFill>
                <a:effectLst/>
                <a:hlinkClick r:id="rId3"/>
              </a:rPr>
              <a:t>Title II of the ADA</a:t>
            </a:r>
            <a:r>
              <a:rPr lang="en-US" sz="1600" b="0" i="0">
                <a:solidFill>
                  <a:srgbClr val="2E2E2A"/>
                </a:solidFill>
                <a:effectLst/>
              </a:rPr>
              <a:t> requires state and local governments to make sure that their services, programs, and activities are accessible to people with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
                <a:effectLst/>
                <a:latin typeface="Calibri" panose="020F0502020204030204" pitchFamily="34" charset="0"/>
                <a:ea typeface="Calibri" panose="020F0502020204030204" pitchFamily="34" charset="0"/>
                <a:cs typeface="Times New Roman" panose="02020603050405020304" pitchFamily="18" charset="0"/>
              </a:rPr>
              <a:t>IDEA ensures that children with disabilities receive a free and appropriate public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AC662DF0-7987-C075-1F52-6C69E1DCF9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062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0F7E4E9E-EC25-73C4-0CD6-AE5F8CD7C3A3}"/>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F8C77F78-1B7C-3880-A341-57F7F482FA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state created a web accessibility statute in 1999, referencing the Federal guidance of section 508.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 state standards document soon followed in 2003, outlining what specific guidelines the state will follow (called the Missouri State Standard)</a:t>
            </a:r>
          </a:p>
          <a:p>
            <a:endParaRPr lang="en-US" sz="2800">
              <a:effectLst/>
            </a:endParaRPr>
          </a:p>
          <a:p>
            <a:r>
              <a:rPr lang="en-US" sz="2800">
                <a:effectLst/>
              </a:rPr>
              <a:t>Examples of content covered by these laws include:</a:t>
            </a:r>
          </a:p>
          <a:p>
            <a:pPr lvl="1"/>
            <a:r>
              <a:rPr lang="en-US" sz="2600">
                <a:effectLst/>
                <a:latin typeface="Calibri" panose="020F0502020204030204" pitchFamily="34" charset="0"/>
                <a:ea typeface="Calibri" panose="020F0502020204030204" pitchFamily="34" charset="0"/>
                <a:cs typeface="Calibri" panose="020F0502020204030204" pitchFamily="34" charset="0"/>
              </a:rPr>
              <a:t>Agency public sites</a:t>
            </a:r>
            <a:br>
              <a:rPr lang="en-US" sz="2600">
                <a:effectLst/>
                <a:latin typeface="Calibri" panose="020F0502020204030204" pitchFamily="34" charset="0"/>
                <a:ea typeface="Calibri" panose="020F0502020204030204" pitchFamily="34" charset="0"/>
                <a:cs typeface="Calibri" panose="020F0502020204030204" pitchFamily="34" charset="0"/>
              </a:rPr>
            </a:br>
            <a:r>
              <a:rPr lang="en-US" sz="2600">
                <a:effectLst/>
                <a:latin typeface="Calibri" panose="020F0502020204030204" pitchFamily="34" charset="0"/>
                <a:ea typeface="Calibri" panose="020F0502020204030204" pitchFamily="34" charset="0"/>
                <a:cs typeface="Calibri" panose="020F0502020204030204" pitchFamily="34" charset="0"/>
              </a:rPr>
              <a:t>	</a:t>
            </a:r>
            <a:r>
              <a:rPr lang="en-US" sz="2000">
                <a:effectLst/>
                <a:latin typeface="Calibri" panose="020F0502020204030204" pitchFamily="34" charset="0"/>
                <a:ea typeface="Calibri" panose="020F0502020204030204" pitchFamily="34" charset="0"/>
                <a:cs typeface="Calibri" panose="020F0502020204030204" pitchFamily="34" charset="0"/>
              </a:rPr>
              <a:t>Like accessing information about a local state park</a:t>
            </a:r>
          </a:p>
          <a:p>
            <a:pPr lvl="1"/>
            <a:r>
              <a:rPr lang="en-US" sz="2600">
                <a:effectLst/>
                <a:latin typeface="Calibri" panose="020F0502020204030204" pitchFamily="34" charset="0"/>
                <a:ea typeface="Calibri" panose="020F0502020204030204" pitchFamily="34" charset="0"/>
                <a:cs typeface="Calibri" panose="020F0502020204030204" pitchFamily="34" charset="0"/>
              </a:rPr>
              <a:t>Web applications </a:t>
            </a:r>
            <a:br>
              <a:rPr lang="en-US" sz="2600">
                <a:effectLst/>
                <a:latin typeface="Calibri" panose="020F0502020204030204" pitchFamily="34" charset="0"/>
                <a:ea typeface="Calibri" panose="020F0502020204030204" pitchFamily="34" charset="0"/>
                <a:cs typeface="Calibri" panose="020F0502020204030204" pitchFamily="34" charset="0"/>
              </a:rPr>
            </a:br>
            <a:r>
              <a:rPr lang="en-US" sz="2600">
                <a:effectLst/>
                <a:latin typeface="Calibri" panose="020F0502020204030204" pitchFamily="34" charset="0"/>
                <a:ea typeface="Calibri" panose="020F0502020204030204" pitchFamily="34" charset="0"/>
                <a:cs typeface="Calibri" panose="020F0502020204030204" pitchFamily="34" charset="0"/>
              </a:rPr>
              <a:t>	</a:t>
            </a:r>
            <a:r>
              <a:rPr lang="en-US" sz="2000">
                <a:latin typeface="Calibri" panose="020F0502020204030204" pitchFamily="34" charset="0"/>
                <a:ea typeface="Calibri" panose="020F0502020204030204" pitchFamily="34" charset="0"/>
                <a:cs typeface="Calibri" panose="020F0502020204030204" pitchFamily="34" charset="0"/>
              </a:rPr>
              <a:t>Like a</a:t>
            </a:r>
            <a:r>
              <a:rPr lang="en-US" sz="2000">
                <a:effectLst/>
                <a:latin typeface="Calibri" panose="020F0502020204030204" pitchFamily="34" charset="0"/>
                <a:ea typeface="Calibri" panose="020F0502020204030204" pitchFamily="34" charset="0"/>
                <a:cs typeface="Calibri" panose="020F0502020204030204" pitchFamily="34" charset="0"/>
              </a:rPr>
              <a:t>pplying for a job on https://jobs.mo.gov</a:t>
            </a:r>
          </a:p>
          <a:p>
            <a:pPr lvl="1"/>
            <a:r>
              <a:rPr lang="en-US" sz="2600">
                <a:latin typeface="Calibri" panose="020F0502020204030204" pitchFamily="34" charset="0"/>
                <a:ea typeface="Calibri" panose="020F0502020204030204" pitchFamily="34" charset="0"/>
                <a:cs typeface="Calibri" panose="020F0502020204030204" pitchFamily="34" charset="0"/>
              </a:rPr>
              <a:t>Contracted sites/licensed web software</a:t>
            </a:r>
            <a:br>
              <a:rPr lang="en-US" sz="2600">
                <a:latin typeface="Calibri" panose="020F0502020204030204" pitchFamily="34" charset="0"/>
                <a:ea typeface="Calibri" panose="020F0502020204030204" pitchFamily="34" charset="0"/>
                <a:cs typeface="Calibri" panose="020F0502020204030204" pitchFamily="34" charset="0"/>
              </a:rPr>
            </a:br>
            <a:r>
              <a:rPr lang="en-US" sz="2600">
                <a:latin typeface="Calibri" panose="020F0502020204030204" pitchFamily="34" charset="0"/>
                <a:ea typeface="Calibri" panose="020F0502020204030204" pitchFamily="34" charset="0"/>
                <a:cs typeface="Calibri" panose="020F0502020204030204" pitchFamily="34" charset="0"/>
              </a:rPr>
              <a:t>	</a:t>
            </a:r>
            <a:r>
              <a:rPr lang="en-US" sz="2200">
                <a:latin typeface="Calibri" panose="020F0502020204030204" pitchFamily="34" charset="0"/>
                <a:ea typeface="Calibri" panose="020F0502020204030204" pitchFamily="34" charset="0"/>
                <a:cs typeface="Calibri" panose="020F0502020204030204" pitchFamily="34" charset="0"/>
              </a:rPr>
              <a:t>Contracted site like mocareers.mo.gov</a:t>
            </a:r>
            <a:br>
              <a:rPr lang="en-US" sz="2200">
                <a:latin typeface="Calibri" panose="020F0502020204030204" pitchFamily="34" charset="0"/>
                <a:ea typeface="Calibri" panose="020F0502020204030204" pitchFamily="34" charset="0"/>
                <a:cs typeface="Calibri" panose="020F0502020204030204" pitchFamily="34" charset="0"/>
              </a:rPr>
            </a:br>
            <a:r>
              <a:rPr lang="en-US" sz="2200">
                <a:latin typeface="Calibri" panose="020F0502020204030204" pitchFamily="34" charset="0"/>
                <a:ea typeface="Calibri" panose="020F0502020204030204" pitchFamily="34" charset="0"/>
                <a:cs typeface="Calibri" panose="020F0502020204030204" pitchFamily="34" charset="0"/>
              </a:rPr>
              <a:t>	Licensed web software like Wufoo form creator</a:t>
            </a:r>
          </a:p>
          <a:p>
            <a:pPr lvl="1"/>
            <a:r>
              <a:rPr lang="en-US" sz="2600">
                <a:latin typeface="Calibri" panose="020F0502020204030204" pitchFamily="34" charset="0"/>
                <a:ea typeface="Calibri" panose="020F0502020204030204" pitchFamily="34" charset="0"/>
                <a:cs typeface="Calibri" panose="020F0502020204030204" pitchFamily="34" charset="0"/>
              </a:rPr>
              <a:t>I</a:t>
            </a:r>
            <a:r>
              <a:rPr lang="en-US" sz="2600">
                <a:effectLst/>
                <a:latin typeface="Calibri" panose="020F0502020204030204" pitchFamily="34" charset="0"/>
                <a:ea typeface="Calibri" panose="020F0502020204030204" pitchFamily="34" charset="0"/>
                <a:cs typeface="Calibri" panose="020F0502020204030204" pitchFamily="34" charset="0"/>
              </a:rPr>
              <a:t>ntranet sites</a:t>
            </a:r>
            <a:br>
              <a:rPr lang="en-US" sz="2600">
                <a:effectLst/>
                <a:latin typeface="Calibri" panose="020F0502020204030204" pitchFamily="34" charset="0"/>
                <a:ea typeface="Calibri" panose="020F0502020204030204" pitchFamily="34" charset="0"/>
                <a:cs typeface="Calibri" panose="020F0502020204030204" pitchFamily="34" charset="0"/>
              </a:rPr>
            </a:br>
            <a:r>
              <a:rPr lang="en-US" sz="2600">
                <a:effectLst/>
                <a:latin typeface="Calibri" panose="020F0502020204030204" pitchFamily="34" charset="0"/>
                <a:ea typeface="Calibri" panose="020F0502020204030204" pitchFamily="34" charset="0"/>
                <a:cs typeface="Calibri" panose="020F0502020204030204" pitchFamily="34" charset="0"/>
              </a:rPr>
              <a:t>	</a:t>
            </a:r>
            <a:r>
              <a:rPr lang="en-US" sz="2200">
                <a:effectLst/>
                <a:latin typeface="Calibri" panose="020F0502020204030204" pitchFamily="34" charset="0"/>
                <a:ea typeface="Calibri" panose="020F0502020204030204" pitchFamily="34" charset="0"/>
                <a:cs typeface="Calibri" panose="020F0502020204030204" pitchFamily="34" charset="0"/>
              </a:rPr>
              <a:t>Like accessing personnel policies on your agenc</a:t>
            </a:r>
            <a:r>
              <a:rPr lang="en-US" sz="2200">
                <a:latin typeface="Calibri" panose="020F0502020204030204" pitchFamily="34" charset="0"/>
                <a:ea typeface="Calibri" panose="020F0502020204030204" pitchFamily="34" charset="0"/>
                <a:cs typeface="Calibri" panose="020F0502020204030204" pitchFamily="34" charset="0"/>
              </a:rPr>
              <a:t>y’s intranet</a:t>
            </a:r>
            <a:endParaRPr lang="en-US" sz="2200">
              <a:effectLst/>
              <a:latin typeface="Calibri" panose="020F0502020204030204" pitchFamily="34" charset="0"/>
              <a:ea typeface="Calibri" panose="020F0502020204030204" pitchFamily="34" charset="0"/>
              <a:cs typeface="Calibri" panose="020F0502020204030204" pitchFamily="34" charset="0"/>
            </a:endParaRPr>
          </a:p>
          <a:p>
            <a:pPr lvl="1"/>
            <a:r>
              <a:rPr lang="en-US" sz="2600">
                <a:effectLst/>
                <a:latin typeface="Calibri" panose="020F0502020204030204" pitchFamily="34" charset="0"/>
                <a:ea typeface="Calibri" panose="020F0502020204030204" pitchFamily="34" charset="0"/>
                <a:cs typeface="Calibri" panose="020F0502020204030204" pitchFamily="34" charset="0"/>
              </a:rPr>
              <a:t>Social </a:t>
            </a:r>
            <a:r>
              <a:rPr lang="en-US" sz="2600">
                <a:latin typeface="Calibri" panose="020F0502020204030204" pitchFamily="34" charset="0"/>
                <a:ea typeface="Calibri" panose="020F0502020204030204" pitchFamily="34" charset="0"/>
                <a:cs typeface="Calibri" panose="020F0502020204030204" pitchFamily="34" charset="0"/>
              </a:rPr>
              <a:t>media content </a:t>
            </a:r>
            <a:br>
              <a:rPr lang="en-US" sz="2600">
                <a:latin typeface="Calibri" panose="020F0502020204030204" pitchFamily="34" charset="0"/>
                <a:ea typeface="Calibri" panose="020F0502020204030204" pitchFamily="34" charset="0"/>
                <a:cs typeface="Calibri" panose="020F0502020204030204" pitchFamily="34" charset="0"/>
              </a:rPr>
            </a:br>
            <a:r>
              <a:rPr lang="en-US" sz="2600">
                <a:latin typeface="Calibri" panose="020F0502020204030204" pitchFamily="34" charset="0"/>
                <a:ea typeface="Calibri" panose="020F0502020204030204" pitchFamily="34" charset="0"/>
                <a:cs typeface="Calibri" panose="020F0502020204030204" pitchFamily="34" charset="0"/>
              </a:rPr>
              <a:t>	</a:t>
            </a:r>
            <a:r>
              <a:rPr lang="en-US" sz="2000">
                <a:latin typeface="Calibri" panose="020F0502020204030204" pitchFamily="34" charset="0"/>
                <a:ea typeface="Calibri" panose="020F0502020204030204" pitchFamily="34" charset="0"/>
                <a:cs typeface="Calibri" panose="020F0502020204030204" pitchFamily="34" charset="0"/>
              </a:rPr>
              <a:t>Like a Facebook post with image</a:t>
            </a:r>
            <a:endParaRPr lang="en-US" sz="20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B39D8B8D-C96E-1F1F-7789-3D0C41A5FE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620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8A7B179-B273-C99D-201B-72D65311892D}"/>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57B7E561-9775-17E4-CE83-D138E1E1B0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2400" b="1">
                <a:effectLst/>
              </a:rPr>
              <a:t>Web Content Accessibility Guidelines (WCAG)</a:t>
            </a:r>
          </a:p>
          <a:p>
            <a:pPr lvl="1"/>
            <a:r>
              <a:rPr lang="en-US" sz="2400">
                <a:effectLst/>
                <a:latin typeface="Calibri" panose="020F0502020204030204" pitchFamily="34" charset="0"/>
                <a:ea typeface="Calibri" panose="020F0502020204030204" pitchFamily="34" charset="0"/>
                <a:cs typeface="Calibri" panose="020F0502020204030204" pitchFamily="34" charset="0"/>
              </a:rPr>
              <a:t>International standard developed by the World Wide Web Consortium (W3C) </a:t>
            </a:r>
          </a:p>
          <a:p>
            <a:pPr lvl="1"/>
            <a:r>
              <a:rPr lang="en-US" sz="2400">
                <a:effectLst/>
                <a:latin typeface="Calibri" panose="020F0502020204030204" pitchFamily="34" charset="0"/>
                <a:ea typeface="Calibri" panose="020F0502020204030204" pitchFamily="34" charset="0"/>
                <a:cs typeface="Calibri" panose="020F0502020204030204" pitchFamily="34" charset="0"/>
              </a:rPr>
              <a:t>Each guideline includes a list of testable success criteria to help create accessible content. This makes it easy to check if something meets a specific standard.</a:t>
            </a:r>
          </a:p>
          <a:p>
            <a:pPr marL="57150" indent="0">
              <a:buNone/>
            </a:pPr>
            <a:r>
              <a:rPr lang="en-US" sz="2400" b="1"/>
              <a:t>Missouri follows WCAG in its standard document</a:t>
            </a:r>
          </a:p>
          <a:p>
            <a:pPr lvl="1"/>
            <a:r>
              <a:rPr lang="en-US" sz="2400">
                <a:effectLst/>
                <a:latin typeface="Calibri" panose="020F0502020204030204" pitchFamily="34" charset="0"/>
                <a:ea typeface="Calibri" panose="020F0502020204030204" pitchFamily="34" charset="0"/>
                <a:cs typeface="Calibri" panose="020F0502020204030204" pitchFamily="34" charset="0"/>
              </a:rPr>
              <a:t>WCAG Version 2.1 implemented September 2024, compliance deadline March 2025</a:t>
            </a:r>
          </a:p>
          <a:p>
            <a:pPr lvl="1"/>
            <a:r>
              <a:rPr lang="en-US" sz="2400">
                <a:effectLst/>
                <a:latin typeface="Calibri" panose="020F0502020204030204" pitchFamily="34" charset="0"/>
                <a:ea typeface="Calibri" panose="020F0502020204030204" pitchFamily="34" charset="0"/>
                <a:cs typeface="Calibri" panose="020F0502020204030204" pitchFamily="34" charset="0"/>
              </a:rPr>
              <a:t>WCAG Version 2.2 implemented October 2025, compliance deadline April 2026.</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3B4E5681-8232-0B94-034A-25E148B4F5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6828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89B52605-81DE-13DA-52D9-87C7FDD0BDD7}"/>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09AAFADA-56CC-3937-ACC5-A20C9021A5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WCAG is organized under four guiding principles, called POUR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r>
              <a:rPr lang="en-US" sz="1100">
                <a:effectLst/>
                <a:latin typeface="Calibri" panose="020F0502020204030204" pitchFamily="34" charset="0"/>
                <a:ea typeface="Calibri" panose="020F0502020204030204" pitchFamily="34" charset="0"/>
                <a:cs typeface="Times New Roman" panose="02020603050405020304" pitchFamily="18" charset="0"/>
              </a:rPr>
              <a:t>Each letter of POUR is part of this acronym and represents: P for perceivable, O for operable, U for Understandable and R for Robust.</a:t>
            </a:r>
          </a:p>
          <a:p>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a:solidFill>
                  <a:srgbClr val="000000"/>
                </a:solidFill>
                <a:cs typeface="Consolas" panose="020B0609020204030204" pitchFamily="49" charset="0"/>
                <a:sym typeface="Arial"/>
              </a:rPr>
              <a:t>P</a:t>
            </a:r>
            <a:r>
              <a:rPr lang="en-US" sz="1100" b="1" i="0" u="none" strike="noStrike" cap="none">
                <a:solidFill>
                  <a:srgbClr val="000000"/>
                </a:solidFill>
                <a:cs typeface="Consolas" panose="020B0609020204030204" pitchFamily="49" charset="0"/>
                <a:sym typeface="Arial"/>
              </a:rPr>
              <a:t>erceivable - </a:t>
            </a:r>
            <a:r>
              <a:rPr lang="en-US" sz="1100"/>
              <a:t>Users can identify content by way of sight, sound, and/or touch, regardless of device or operating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a:solidFill>
                  <a:srgbClr val="000000"/>
                </a:solidFill>
                <a:cs typeface="Consolas" panose="020B0609020204030204" pitchFamily="49" charset="0"/>
                <a:sym typeface="Arial"/>
              </a:rPr>
              <a:t>O</a:t>
            </a:r>
            <a:r>
              <a:rPr lang="en-US" sz="1100" b="1" i="0" u="none" strike="noStrike" cap="none">
                <a:solidFill>
                  <a:srgbClr val="000000"/>
                </a:solidFill>
                <a:cs typeface="Consolas" panose="020B0609020204030204" pitchFamily="49" charset="0"/>
                <a:sym typeface="Arial"/>
              </a:rPr>
              <a:t>perable - </a:t>
            </a:r>
            <a:r>
              <a:rPr lang="en-US" sz="1100"/>
              <a:t>A website should work correctly whether visitors are using a mouse, a keyboard, voice commands, or other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a:solidFill>
                  <a:srgbClr val="000000"/>
                </a:solidFill>
                <a:cs typeface="Consolas" panose="020B0609020204030204" pitchFamily="49" charset="0"/>
                <a:sym typeface="Arial"/>
              </a:rPr>
              <a:t>U</a:t>
            </a:r>
            <a:r>
              <a:rPr lang="en-US" sz="1100" b="1" i="0" u="none" strike="noStrike" cap="none">
                <a:solidFill>
                  <a:srgbClr val="000000"/>
                </a:solidFill>
                <a:cs typeface="Consolas" panose="020B0609020204030204" pitchFamily="49" charset="0"/>
                <a:sym typeface="Arial"/>
              </a:rPr>
              <a:t>nderstandable - </a:t>
            </a:r>
            <a:r>
              <a:rPr lang="en-US" sz="1100"/>
              <a:t>Navigation and design should be predictable and consistent, content is written clearly and simply and tasks are easy to complete.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a:solidFill>
                  <a:srgbClr val="000000"/>
                </a:solidFill>
                <a:cs typeface="Consolas" panose="020B0609020204030204" pitchFamily="49" charset="0"/>
                <a:sym typeface="Arial"/>
              </a:rPr>
              <a:t>R</a:t>
            </a:r>
            <a:r>
              <a:rPr lang="en-US" sz="1100" b="1" i="0" u="none" strike="noStrike" cap="none">
                <a:solidFill>
                  <a:srgbClr val="000000"/>
                </a:solidFill>
                <a:cs typeface="Consolas" panose="020B0609020204030204" pitchFamily="49" charset="0"/>
                <a:sym typeface="Arial"/>
              </a:rPr>
              <a:t>obust - </a:t>
            </a:r>
            <a:r>
              <a:rPr lang="en-US" sz="1100"/>
              <a:t>When content is well-designed/well-planned, it doesn’t matter what technology a citizen uses to access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a:solidFill>
                <a:srgbClr val="000000"/>
              </a:solidFill>
              <a:cs typeface="Consolas" panose="020B0609020204030204" pitchFamily="49"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a:solidFill>
                <a:srgbClr val="000000"/>
              </a:solidFill>
              <a:cs typeface="Consolas" panose="020B0609020204030204" pitchFamily="49"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cs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a:solidFill>
                <a:srgbClr val="000000"/>
              </a:solidFill>
              <a:cs typeface="Consolas" panose="020B0609020204030204" pitchFamily="49"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554C718-371B-152B-9B98-97F7F0313F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50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5FA536A8-8188-173E-BA35-56230C775E22}"/>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D34D7783-EDDF-851E-752E-BF52429EEB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To better understand POUR, let’s review examples for 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For Perceivable, an example would be to “Review and apply accurate and descriptive alternative text for images. This especially benefits those with visual impairments. We have an example here displaying alternative text for two images of a handicap accessible van, each describing different angles of the van. We will talk more about alternative text in Module 5, image accessibility.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Next is Operable. An example is  that “</a:t>
            </a:r>
            <a:r>
              <a:rPr lang="en-US" sz="1100" b="0" i="0" u="none" strike="noStrike" cap="none">
                <a:solidFill>
                  <a:srgbClr val="000000"/>
                </a:solidFill>
                <a:sym typeface="Arial"/>
              </a:rPr>
              <a:t>People can fully operate your website or application using keyboard alone.(for visual or motor impairments)” The example shows a form field with a blue outline showing keyboard focus.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a:solidFill>
                <a:srgbClr val="000000"/>
              </a:solidFil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a:solidFill>
                  <a:srgbClr val="000000"/>
                </a:solidFill>
                <a:sym typeface="Arial"/>
              </a:rPr>
              <a:t>For Understandable, r</a:t>
            </a:r>
            <a:r>
              <a:rPr lang="en-US" sz="1100"/>
              <a:t>eview your content for clear and simple language using guides like the </a:t>
            </a:r>
            <a:r>
              <a:rPr lang="en-US" sz="1100">
                <a:hlinkClick r:id="rId3"/>
              </a:rPr>
              <a:t>Plain Language Checklist for Web.</a:t>
            </a:r>
            <a:r>
              <a:rPr lang="en-US" sz="1100"/>
              <a:t> Below that is an image of some of the checklist items for Plain Language, including using logical structure, displaying the most important information at the beginning and grouping text into multiple smaller paragraphs.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a:solidFill>
                <a:srgbClr val="000000"/>
              </a:solidFil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a:solidFill>
                <a:srgbClr val="000000"/>
              </a:solidFil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a:solidFill>
                  <a:srgbClr val="000000"/>
                </a:solidFill>
                <a:sym typeface="Arial"/>
              </a:rPr>
              <a:t>Finally, Robust. The example here is that </a:t>
            </a:r>
            <a:r>
              <a:rPr lang="en-US" sz="1100" b="0" i="0">
                <a:solidFill>
                  <a:srgbClr val="333333"/>
                </a:solidFill>
                <a:effectLst/>
                <a:latin typeface="Open Sans" panose="020B0606030504020204" pitchFamily="34" charset="0"/>
              </a:rPr>
              <a:t>Webpage content is automatically more accessible versus offering content as a downloadable document. </a:t>
            </a:r>
            <a:r>
              <a:rPr lang="en-US" sz="1100">
                <a:solidFill>
                  <a:srgbClr val="333333"/>
                </a:solidFill>
                <a:latin typeface="Open Sans" panose="020B0606030504020204" pitchFamily="34" charset="0"/>
              </a:rPr>
              <a:t>Make sure you have a specific need to offer content as a document/PDF.</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AC9309EC-FE30-B13C-9825-9F8451EA29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0053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2F29A210-644C-40C6-0932-734C6E09158C}"/>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8F8E56D8-A6B3-F924-D1E5-127002ECB5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a:extLst>
              <a:ext uri="{FF2B5EF4-FFF2-40B4-BE49-F238E27FC236}">
                <a16:creationId xmlns:a16="http://schemas.microsoft.com/office/drawing/2014/main" id="{6A5B4BBA-E668-75B2-E1EE-FFF86CFA1B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0968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9BF6E73-9B27-2DF4-D51E-31CDB25C852A}"/>
            </a:ext>
          </a:extLst>
        </p:cNvPr>
        <p:cNvGrpSpPr/>
        <p:nvPr/>
      </p:nvGrpSpPr>
      <p:grpSpPr>
        <a:xfrm>
          <a:off x="0" y="0"/>
          <a:ext cx="0" cy="0"/>
          <a:chOff x="0" y="0"/>
          <a:chExt cx="0" cy="0"/>
        </a:xfrm>
      </p:grpSpPr>
      <p:sp>
        <p:nvSpPr>
          <p:cNvPr id="103" name="Google Shape;103;p3:notes">
            <a:extLst>
              <a:ext uri="{FF2B5EF4-FFF2-40B4-BE49-F238E27FC236}">
                <a16:creationId xmlns:a16="http://schemas.microsoft.com/office/drawing/2014/main" id="{7240CE40-2AF4-18E7-2B4D-854E70559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A majority of state employees create documents as part of their work. Many of these documents are posted on agency websites, intranet sites, or social media platforms. There are required accessibility features document creators need to consider.</a:t>
            </a:r>
          </a:p>
          <a:p>
            <a:endParaRPr lang="en-US"/>
          </a:p>
          <a:p>
            <a:r>
              <a:rPr lang="en-US"/>
              <a:t>These include:</a:t>
            </a:r>
          </a:p>
          <a:p>
            <a:pPr marL="514350" indent="-514350">
              <a:buFont typeface="+mj-lt"/>
              <a:buAutoNum type="arabicPeriod"/>
            </a:pPr>
            <a:r>
              <a:rPr lang="en-US" sz="1100"/>
              <a:t>Specific Color Contrast for Text and Images</a:t>
            </a:r>
          </a:p>
          <a:p>
            <a:pPr marL="514350" indent="-514350">
              <a:buFont typeface="+mj-lt"/>
              <a:buAutoNum type="arabicPeriod"/>
            </a:pPr>
            <a:r>
              <a:rPr lang="en-US" sz="1100"/>
              <a:t>Alternative Text for Images</a:t>
            </a:r>
          </a:p>
          <a:p>
            <a:pPr marL="514350" indent="-514350">
              <a:buFont typeface="+mj-lt"/>
              <a:buAutoNum type="arabicPeriod"/>
            </a:pPr>
            <a:r>
              <a:rPr lang="en-US" sz="1100"/>
              <a:t>Structured Headings</a:t>
            </a:r>
          </a:p>
          <a:p>
            <a:pPr marL="514350" indent="-514350">
              <a:buFont typeface="+mj-lt"/>
              <a:buAutoNum type="arabicPeriod"/>
            </a:pPr>
            <a:r>
              <a:rPr lang="en-US" sz="1100"/>
              <a:t>Structured Data Tables</a:t>
            </a:r>
          </a:p>
          <a:p>
            <a:pPr marL="514350" indent="-514350">
              <a:buFont typeface="+mj-lt"/>
              <a:buAutoNum type="arabicPeriod"/>
            </a:pPr>
            <a:r>
              <a:rPr lang="en-US" sz="1100"/>
              <a:t>Descriptive Hyperlinks</a:t>
            </a:r>
          </a:p>
          <a:p>
            <a:pPr marL="514350" indent="-514350">
              <a:buFont typeface="+mj-lt"/>
              <a:buAutoNum type="arabicPeriod"/>
            </a:pPr>
            <a:r>
              <a:rPr lang="en-US" sz="1100"/>
              <a:t>Descriptive Title within Document Properties</a:t>
            </a:r>
          </a:p>
          <a:p>
            <a:pPr marL="514350" indent="-514350">
              <a:buFont typeface="+mj-lt"/>
              <a:buAutoNum type="arabicPeriod"/>
            </a:pPr>
            <a:r>
              <a:rPr lang="en-US" sz="1100"/>
              <a:t>Other Accessibility Tips</a:t>
            </a:r>
          </a:p>
          <a:p>
            <a:pPr marL="0" lvl="0" indent="0" algn="l" rtl="0">
              <a:spcBef>
                <a:spcPts val="0"/>
              </a:spcBef>
              <a:spcAft>
                <a:spcPts val="0"/>
              </a:spcAft>
              <a:buNone/>
            </a:pPr>
            <a:endParaRPr/>
          </a:p>
        </p:txBody>
      </p:sp>
      <p:sp>
        <p:nvSpPr>
          <p:cNvPr id="104" name="Google Shape;104;p3:notes">
            <a:extLst>
              <a:ext uri="{FF2B5EF4-FFF2-40B4-BE49-F238E27FC236}">
                <a16:creationId xmlns:a16="http://schemas.microsoft.com/office/drawing/2014/main" id="{9FE96B05-0D8C-5404-45C4-9AE9B252A2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088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77A39ED-A48D-61EC-DDB8-70CD10130AB4}"/>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BFDAA0D7-DEAC-5D14-6396-3AD17CF628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a:t>Color contrast is the ratio of the foreground text color and the background color </a:t>
            </a:r>
          </a:p>
          <a:p>
            <a:r>
              <a:rPr lang="en-US" sz="1100"/>
              <a:t>There is a Minimum 4.5:1 ratio for regular sized text</a:t>
            </a:r>
          </a:p>
          <a:p>
            <a:r>
              <a:rPr lang="en-US" sz="1100"/>
              <a:t>Minimum 3:1 ratio for large sized text </a:t>
            </a:r>
            <a:br>
              <a:rPr lang="en-US" sz="1100"/>
            </a:br>
            <a:r>
              <a:rPr lang="en-US" sz="1100"/>
              <a:t>(large,sized text  is considered 18pt+ or 14pt+ bold)</a:t>
            </a:r>
          </a:p>
          <a:p>
            <a:r>
              <a:rPr lang="en-US" sz="1100"/>
              <a:t>The one exception to this is text within Logos</a:t>
            </a:r>
          </a:p>
          <a:p>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Users impacted: </a:t>
            </a:r>
            <a:r>
              <a:rPr lang="en-US" sz="1100"/>
              <a:t>Low vision, colorblindness, cognitive impairments</a:t>
            </a:r>
          </a:p>
          <a:p>
            <a:endParaRPr lang="en-US"/>
          </a:p>
          <a:p>
            <a:r>
              <a:rPr lang="en-US"/>
              <a:t>Tools to test color contrast are the Colour Contrast Analyser or WebAIM Contrast checker. These will give you feedback whether contrast passes or fails. </a:t>
            </a:r>
          </a:p>
          <a:p>
            <a:endParaRPr lang="en-US"/>
          </a:p>
          <a:p>
            <a:r>
              <a:rPr lang="en-US"/>
              <a:t>Refer to the resource links as part of this course.</a:t>
            </a:r>
          </a:p>
          <a:p>
            <a:endParaRPr lang="en-US"/>
          </a:p>
          <a:p>
            <a:r>
              <a:rPr lang="en-US"/>
              <a:t>This example is the color contrast analyser tool, you can pick your colors through the color dropper or grab the color code in the website style sheet. If your colors didn’t pass, you can adjust the lightness slider to find a passing color.</a:t>
            </a:r>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6D9A4D91-368B-A9B7-56AA-62A7EEA3BD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565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F3706FF1-FA17-6AAA-0AF5-447804DF9956}"/>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FC66B627-49CF-E544-336F-D2E3914336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There is also a color contrast standard for non-text elements. Examples include form input field outlines (like this search box), graphical objects (like this email icon button) or elements in a chart (like the blue bars in this bar chart). This type of contrast is equally important to text contrast for readability.</a:t>
            </a:r>
          </a:p>
          <a:p>
            <a:endParaRPr lang="en-US"/>
          </a:p>
          <a:p>
            <a:r>
              <a:rPr lang="en-US"/>
              <a:t>In this example to the right, we are using the WebAIM contrast checker. We checked the background color using an eye dropper, checking to see whether it passed under the “Graphical Objects Component” section. Had this color combination not passed, we could have adjusted the lightness slider to move it within a passing range, then used the new color to update the icon.</a:t>
            </a:r>
          </a:p>
          <a:p>
            <a:endParaRPr lang="en-US"/>
          </a:p>
          <a:p>
            <a:r>
              <a:rPr lang="en-US"/>
              <a:t>There will be further discussion on text and non-text color contrast in Module 5: Image Accessibility</a:t>
            </a:r>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4249F9F8-3B25-DFEE-D8FC-322B49C50D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3964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1AF06D5-64B7-DDA2-F827-E6180BDCB81A}"/>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5DAC8033-8B2A-4D95-E913-48D2C0D7CB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Implement the use of styles to create a uniform heading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Formatting text manually outside the styles menu will not add this needed structure. At minimum, identify a heading 1, the main document subject. When reviewing a document, if you see areas that are logically grouped with a subject title, convert those to a heading 2. Screen readers use headings to navigate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first example here, we are applying a heading 1 to the text at the top of this document, from the Home ribbon, under styles.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added benefit of applying heading styles throughout your document is the ability to automatically add a table of contents at the beginning of your document, as you see here in this second screenshot. To insert a table of contents, go to Reference – Table of Contents. Applying headings styles will also creating handy bookmarks when converting your document to PDF.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3CF1C2F5-36A3-B9DE-AFA3-35132658EF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62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The course will be divided into 6 modules:</a:t>
            </a:r>
          </a:p>
          <a:p>
            <a:endParaRPr lang="en-US"/>
          </a:p>
          <a:p>
            <a:pPr marL="466725" indent="-466725"/>
            <a:r>
              <a:rPr lang="en-US" sz="1100">
                <a:effectLst/>
              </a:rPr>
              <a:t>Module 1: What is Web Accessibility and Who Is It For?</a:t>
            </a:r>
          </a:p>
          <a:p>
            <a:pPr marL="466725" indent="-466725"/>
            <a:r>
              <a:rPr lang="en-US" sz="1100">
                <a:effectLst/>
              </a:rPr>
              <a:t>Module 2: Assistive Technology &amp; Examples</a:t>
            </a:r>
          </a:p>
          <a:p>
            <a:pPr marL="466725" indent="-466725"/>
            <a:r>
              <a:rPr lang="en-US" sz="1100">
                <a:effectLst/>
              </a:rPr>
              <a:t>Module 3: Accessibility Law, Standards and the POUR Concept</a:t>
            </a:r>
          </a:p>
          <a:p>
            <a:pPr marL="466725" indent="-466725"/>
            <a:r>
              <a:rPr lang="en-US" sz="1100">
                <a:effectLst/>
              </a:rPr>
              <a:t>Module 4: Document Accessibility</a:t>
            </a:r>
          </a:p>
          <a:p>
            <a:pPr marL="466725" indent="-466725"/>
            <a:r>
              <a:rPr lang="en-US" sz="1100">
                <a:effectLst/>
              </a:rPr>
              <a:t>Module 5: Image Accessibility</a:t>
            </a:r>
          </a:p>
          <a:p>
            <a:pPr marL="466725" indent="-466725"/>
            <a:r>
              <a:rPr lang="en-US" sz="1100">
                <a:effectLst/>
              </a:rPr>
              <a:t>Module 6: Summary, Next Steps &amp; Being an Accessibility Champion</a:t>
            </a:r>
          </a:p>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685F050-E601-5CCE-FD9E-B85C05E408B6}"/>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F3957901-136D-1FDD-6BB5-8F8B7ABCA3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Accessible data tables need a clear table structure and table headers to help guide a screen reader user. </a:t>
            </a:r>
          </a:p>
          <a:p>
            <a:r>
              <a:rPr lang="en-US" sz="1100"/>
              <a:t>To add headers to the first row, highlight the table, select Table Design &gt; Table Style on the ribbon, then choose the Header Row.</a:t>
            </a:r>
          </a:p>
          <a:p>
            <a:endParaRPr lang="en-US" sz="1100"/>
          </a:p>
          <a:p>
            <a:r>
              <a:rPr lang="en-US" sz="1100"/>
              <a:t>Avoid using tables for layout purposes. </a:t>
            </a:r>
          </a:p>
          <a:p>
            <a:endParaRPr lang="en-US"/>
          </a:p>
          <a:p>
            <a:r>
              <a:rPr lang="en-US"/>
              <a:t>Be careful of using overly complex tables that have multiple nested column or row headers, there is no way to make these accessible in Word and challenging in a document converted to PDF. Here you see an example of a table with multiple column headers.</a:t>
            </a:r>
          </a:p>
          <a:p>
            <a:endParaRPr lang="en-US"/>
          </a:p>
          <a:p>
            <a:endParaRPr lang="en-US"/>
          </a:p>
          <a:p>
            <a:r>
              <a:rPr lang="en-US"/>
              <a:t>Evaluate complex tables to see if they can be divided into multiple tables.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Plan out tables carefully to avoid merging and splitting cells.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B241F1FB-4A86-F566-0C3D-B0BC75ACE6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596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CEFCA6A-9F65-7A26-44EE-BB12B5916FAE}"/>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493AB769-4210-11F1-AF4B-6EE913AC04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Link text should convey clear and accurate information about the destination</a:t>
            </a:r>
          </a:p>
          <a:p>
            <a:r>
              <a:rPr lang="en-US" sz="1100"/>
              <a:t>Avoid “click here”, “more information”, or long web addresses as the links text.</a:t>
            </a:r>
          </a:p>
          <a:p>
            <a:r>
              <a:rPr lang="en-US" sz="1100"/>
              <a:t>Create unique links</a:t>
            </a:r>
          </a:p>
          <a:p>
            <a:endParaRPr lang="en-US" sz="1100"/>
          </a:p>
          <a:p>
            <a:r>
              <a:rPr lang="en-US" sz="1100"/>
              <a:t>Look at the three examples on the left. The first example shows a vague, click here link. The second examples shows repeated links of “Agenda/Handouts”. </a:t>
            </a:r>
          </a:p>
          <a:p>
            <a:endParaRPr lang="en-US" sz="1100"/>
          </a:p>
          <a:p>
            <a:r>
              <a:rPr lang="en-US" sz="1100"/>
              <a:t>In the third example, we show distinct, descriptive links for an agenda/minutes page. You will see that we include the month and year as part of the link description.</a:t>
            </a:r>
          </a:p>
          <a:p>
            <a:endParaRPr lang="en-US" sz="1100"/>
          </a:p>
          <a:p>
            <a:r>
              <a:rPr lang="en-US" sz="1100"/>
              <a:t>To the right, we show an example of how to set a link. Highlight the link, click link and paste in the link. You can also adjust your link text right here. </a:t>
            </a:r>
          </a:p>
          <a:p>
            <a:endParaRPr lang="en-US" sz="1100"/>
          </a:p>
          <a:p>
            <a:r>
              <a:rPr lang="en-US" sz="1100"/>
              <a:t>For print only handouts, use short, easy to type web addresses.</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664E0B13-0D34-C798-5713-FBF1F290A5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400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1BA7A4D-2BC7-D2E3-C308-A0E111CD6196}"/>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1FC30C71-ACA5-B4C0-FB1D-AC6486020E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Link text should convey clear and accurate information about the destination</a:t>
            </a:r>
          </a:p>
          <a:p>
            <a:r>
              <a:rPr lang="en-US" sz="1100"/>
              <a:t>Avoid “click here”, “more information”, or long web addresses as the links text.</a:t>
            </a:r>
          </a:p>
          <a:p>
            <a:r>
              <a:rPr lang="en-US" sz="1100"/>
              <a:t>Create unique links</a:t>
            </a:r>
          </a:p>
          <a:p>
            <a:endParaRPr lang="en-US" sz="1100"/>
          </a:p>
          <a:p>
            <a:r>
              <a:rPr lang="en-US" sz="1100"/>
              <a:t>Look at the three examples on the left. The first example shows a vague, click here link. The second examples shows repeated links of “Agenda/Handouts”. </a:t>
            </a:r>
          </a:p>
          <a:p>
            <a:endParaRPr lang="en-US" sz="1100"/>
          </a:p>
          <a:p>
            <a:r>
              <a:rPr lang="en-US" sz="1100"/>
              <a:t>In the third example, we show distinct, descriptive links for an agenda/minutes page. You will see that we include the month and year as part of the link description.</a:t>
            </a:r>
          </a:p>
          <a:p>
            <a:endParaRPr lang="en-US" sz="1100"/>
          </a:p>
          <a:p>
            <a:r>
              <a:rPr lang="en-US" sz="1100"/>
              <a:t>To the right, we show an example of how to set a link. Highlight the link, click link and paste in the link. You can also adjust your link text right here. </a:t>
            </a:r>
          </a:p>
          <a:p>
            <a:endParaRPr lang="en-US" sz="1100"/>
          </a:p>
          <a:p>
            <a:r>
              <a:rPr lang="en-US" sz="1100"/>
              <a:t>For print only handouts, use short, easy to type web addresses.</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DFFBB63D-2229-8140-8B30-12F034BCAA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10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B209070-539A-874E-5AC6-F7027183FD2F}"/>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2DB76283-9085-C6D7-0E4F-45E8A4D0AA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Microsoft office tools include an accessibility assistant. The accessibility alert is located in the bottom task bar – identified as Accessibility: Good to Go or Investigate. </a:t>
            </a:r>
          </a:p>
          <a:p>
            <a:endParaRPr lang="en-US" sz="1100"/>
          </a:p>
          <a:p>
            <a:r>
              <a:rPr lang="en-US" sz="1100"/>
              <a:t>Another way to access the accessibility checker is under File – Info – Check for issues</a:t>
            </a:r>
          </a:p>
          <a:p>
            <a:r>
              <a:rPr lang="en-US" sz="1100"/>
              <a:t>The accessibility Checker does check: text contrast, presence of alt text, table headers</a:t>
            </a:r>
          </a:p>
          <a:p>
            <a:r>
              <a:rPr lang="en-US" sz="1100"/>
              <a:t>Checker does not check: Image color contrast, vague link text, missing headings, missing document title</a:t>
            </a:r>
          </a:p>
          <a:p>
            <a:endParaRPr lang="en-US" sz="1100"/>
          </a:p>
          <a:p>
            <a:r>
              <a:rPr lang="en-US" sz="1100"/>
              <a:t>Look at the three examples on the left. The first example shows a vague, click here link. The second examples shows repeated links of “Agenda/Handouts”. </a:t>
            </a:r>
          </a:p>
          <a:p>
            <a:endParaRPr lang="en-US" sz="1100"/>
          </a:p>
          <a:p>
            <a:r>
              <a:rPr lang="en-US" sz="1100"/>
              <a:t>In the third example, we show distinct, descriptive links for an agenda/minutes page. You will see that we include the month and year as part of the link description.</a:t>
            </a:r>
          </a:p>
          <a:p>
            <a:endParaRPr lang="en-US" sz="1100"/>
          </a:p>
          <a:p>
            <a:r>
              <a:rPr lang="en-US" sz="1100"/>
              <a:t>To the right, we show an example of how to set a link. Highlight the link, click link and paste in the link. You can also adjust your link text right here. </a:t>
            </a:r>
          </a:p>
          <a:p>
            <a:endParaRPr lang="en-US" sz="1100"/>
          </a:p>
          <a:p>
            <a:r>
              <a:rPr lang="en-US" sz="1100"/>
              <a:t>For print only handouts, use short, easy to type web addresses.</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5C88600C-28FB-FC2F-B609-262C02108C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6641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EE8EADD-94AE-7571-8283-07628D27BBD0}"/>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56224AF5-D457-C1B3-2B82-1B2A214E66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t>Use </a:t>
            </a:r>
            <a:r>
              <a:rPr lang="en-US" sz="2000" b="1">
                <a:hlinkClick r:id="rId3"/>
              </a:rPr>
              <a:t>plain language</a:t>
            </a:r>
            <a:r>
              <a:rPr lang="en-US" sz="2000" b="1"/>
              <a:t> (plain writing) to better manage “cognitive load”</a:t>
            </a:r>
          </a:p>
          <a:p>
            <a:endParaRPr lang="en-US" sz="200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effectLst/>
                <a:latin typeface="Calibri" panose="020F0502020204030204" pitchFamily="34" charset="0"/>
                <a:cs typeface="Times New Roman" panose="02020603050405020304" pitchFamily="18" charset="0"/>
              </a:rPr>
              <a:t>Cognitive load is when too much information is presented, it can affect how muc</a:t>
            </a:r>
            <a:r>
              <a:rPr lang="en-US" sz="2000" b="0">
                <a:effectLst/>
                <a:latin typeface="Calibri" panose="020F0502020204030204" pitchFamily="34" charset="0"/>
                <a:cs typeface="Times New Roman" panose="02020603050405020304" pitchFamily="18" charset="0"/>
              </a:rPr>
              <a:t>h </a:t>
            </a:r>
            <a:r>
              <a:rPr lang="en-US" sz="1800" b="0">
                <a:solidFill>
                  <a:srgbClr val="7030A0"/>
                </a:solidFill>
                <a:effectLst/>
                <a:latin typeface="Segoe UI" panose="020B0502040204020203" pitchFamily="34" charset="0"/>
                <a:ea typeface="Calibri" panose="020F0502020204030204" pitchFamily="34" charset="0"/>
              </a:rPr>
              <a:t>work it takes to understand the content.</a:t>
            </a:r>
            <a:r>
              <a:rPr lang="en-US" sz="1800" b="1">
                <a:solidFill>
                  <a:srgbClr val="7030A0"/>
                </a:solidFill>
                <a:effectLst/>
                <a:latin typeface="Segoe UI" panose="020B0502040204020203" pitchFamily="34" charset="0"/>
                <a:ea typeface="Calibri" panose="020F0502020204030204" pitchFamily="34" charset="0"/>
              </a:rPr>
              <a:t> </a:t>
            </a:r>
            <a:endParaRPr lang="en-US" sz="2000"/>
          </a:p>
          <a:p>
            <a:endParaRPr lang="en-US" sz="200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pitchFamily="34" charset="0"/>
                <a:ea typeface="Calibri" panose="020F0502020204030204" pitchFamily="34" charset="0"/>
                <a:cs typeface="Calibri" panose="020F0502020204030204" pitchFamily="34" charset="0"/>
              </a:rPr>
              <a:t>Recommended 6</a:t>
            </a:r>
            <a:r>
              <a:rPr lang="en-US" sz="2000" baseline="30000">
                <a:latin typeface="Calibri" panose="020F0502020204030204" pitchFamily="34" charset="0"/>
                <a:ea typeface="Calibri" panose="020F0502020204030204" pitchFamily="34" charset="0"/>
                <a:cs typeface="Calibri" panose="020F0502020204030204" pitchFamily="34" charset="0"/>
              </a:rPr>
              <a:t>th</a:t>
            </a:r>
            <a:r>
              <a:rPr lang="en-US" sz="2000">
                <a:latin typeface="Calibri" panose="020F0502020204030204" pitchFamily="34" charset="0"/>
                <a:ea typeface="Calibri" panose="020F0502020204030204" pitchFamily="34" charset="0"/>
                <a:cs typeface="Calibri" panose="020F0502020204030204" pitchFamily="34" charset="0"/>
              </a:rPr>
              <a:t>-8</a:t>
            </a:r>
            <a:r>
              <a:rPr lang="en-US" sz="2000" baseline="30000">
                <a:latin typeface="Calibri" panose="020F0502020204030204" pitchFamily="34" charset="0"/>
                <a:ea typeface="Calibri" panose="020F0502020204030204" pitchFamily="34" charset="0"/>
                <a:cs typeface="Calibri" panose="020F0502020204030204" pitchFamily="34" charset="0"/>
              </a:rPr>
              <a:t>th</a:t>
            </a:r>
            <a:r>
              <a:rPr lang="en-US" sz="2000">
                <a:latin typeface="Calibri" panose="020F0502020204030204" pitchFamily="34" charset="0"/>
                <a:ea typeface="Calibri" panose="020F0502020204030204" pitchFamily="34" charset="0"/>
                <a:cs typeface="Calibri" panose="020F0502020204030204" pitchFamily="34" charset="0"/>
              </a:rPr>
              <a:t> grade reading level for most content</a:t>
            </a:r>
          </a:p>
          <a:p>
            <a:pPr lvl="1"/>
            <a:r>
              <a:rPr lang="en-US" sz="2000">
                <a:latin typeface="Calibri" panose="020F0502020204030204" pitchFamily="34" charset="0"/>
                <a:ea typeface="Calibri" panose="020F0502020204030204" pitchFamily="34" charset="0"/>
                <a:cs typeface="Calibri" panose="020F0502020204030204" pitchFamily="34" charset="0"/>
              </a:rPr>
              <a:t>Identify your audience</a:t>
            </a:r>
          </a:p>
          <a:p>
            <a:pPr lvl="1"/>
            <a:r>
              <a:rPr lang="en-US" sz="2000">
                <a:latin typeface="Calibri" panose="020F0502020204030204" pitchFamily="34" charset="0"/>
                <a:ea typeface="Calibri" panose="020F0502020204030204" pitchFamily="34" charset="0"/>
                <a:cs typeface="Calibri" panose="020F0502020204030204" pitchFamily="34" charset="0"/>
              </a:rPr>
              <a:t>Keep content meaningful and to the point</a:t>
            </a:r>
          </a:p>
          <a:p>
            <a:pPr lvl="1"/>
            <a:r>
              <a:rPr lang="en-US" sz="2000">
                <a:latin typeface="Calibri" panose="020F0502020204030204" pitchFamily="34" charset="0"/>
                <a:ea typeface="Calibri" panose="020F0502020204030204" pitchFamily="34" charset="0"/>
                <a:cs typeface="Calibri" panose="020F0502020204030204" pitchFamily="34" charset="0"/>
              </a:rPr>
              <a:t>Keep sentences as short as possible and paragraphs 2-3 sentences</a:t>
            </a:r>
          </a:p>
          <a:p>
            <a:pPr lvl="1"/>
            <a:r>
              <a:rPr lang="en-US" sz="2000">
                <a:latin typeface="Calibri" panose="020F0502020204030204" pitchFamily="34" charset="0"/>
                <a:ea typeface="Calibri" panose="020F0502020204030204" pitchFamily="34" charset="0"/>
                <a:cs typeface="Calibri" panose="020F0502020204030204" pitchFamily="34" charset="0"/>
              </a:rPr>
              <a:t>Use active voice, not passive voice</a:t>
            </a:r>
          </a:p>
          <a:p>
            <a:pPr lvl="1"/>
            <a:r>
              <a:rPr lang="en-US" sz="2000">
                <a:latin typeface="Calibri" panose="020F0502020204030204" pitchFamily="34" charset="0"/>
                <a:ea typeface="Calibri" panose="020F0502020204030204" pitchFamily="34" charset="0"/>
                <a:cs typeface="Calibri" panose="020F0502020204030204" pitchFamily="34" charset="0"/>
              </a:rPr>
              <a:t>Use common, everyday words, using a conversational style</a:t>
            </a:r>
          </a:p>
          <a:p>
            <a:pPr lvl="1"/>
            <a:r>
              <a:rPr lang="en-US" sz="2000">
                <a:latin typeface="Calibri" panose="020F0502020204030204" pitchFamily="34" charset="0"/>
                <a:ea typeface="Calibri" panose="020F0502020204030204" pitchFamily="34" charset="0"/>
                <a:cs typeface="Calibri" panose="020F0502020204030204" pitchFamily="34" charset="0"/>
              </a:rPr>
              <a:t>Organize information -- important information first and use headings for easy scanning</a:t>
            </a:r>
          </a:p>
          <a:p>
            <a:pPr lvl="1"/>
            <a:r>
              <a:rPr lang="en-US" sz="2000">
                <a:latin typeface="Calibri" panose="020F0502020204030204" pitchFamily="34" charset="0"/>
                <a:ea typeface="Calibri" panose="020F0502020204030204" pitchFamily="34" charset="0"/>
                <a:cs typeface="Calibri" panose="020F0502020204030204" pitchFamily="34" charset="0"/>
              </a:rPr>
              <a:t>Simplify content with use of lists and simple data tables</a:t>
            </a:r>
          </a:p>
          <a:p>
            <a:pPr lvl="1"/>
            <a:endParaRPr lang="en-US" sz="2000">
              <a:latin typeface="Calibri" panose="020F0502020204030204" pitchFamily="34" charset="0"/>
              <a:ea typeface="Calibri" panose="020F0502020204030204" pitchFamily="34" charset="0"/>
              <a:cs typeface="Calibri" panose="020F0502020204030204" pitchFamily="34" charset="0"/>
            </a:endParaRPr>
          </a:p>
          <a:p>
            <a:r>
              <a:rPr lang="en-US"/>
              <a:t>There is an editor in Word that gives you feedback on things such as readability score, grade level, clarity, and passive voice - beyond the usual grammar and spelling checks.  Take a look at grade level under document stats and then go back and review recommendations under the Refinements section to help reword or simplify content.</a:t>
            </a:r>
          </a:p>
          <a:p>
            <a:endParaRPr lang="en-US"/>
          </a:p>
          <a:p>
            <a:r>
              <a:rPr lang="en-US" sz="1800">
                <a:effectLst/>
                <a:latin typeface="Calibri" panose="020F0502020204030204" pitchFamily="34" charset="0"/>
                <a:ea typeface="Calibri" panose="020F0502020204030204" pitchFamily="34" charset="0"/>
                <a:cs typeface="Times New Roman" panose="02020603050405020304" pitchFamily="18" charset="0"/>
              </a:rPr>
              <a:t>Implementing plain language using the items on this Editor list ensure the information you are sharing is understood by the widest people audience.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5CD3E39-ABCF-B3BC-4393-026D1F67B0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0918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B11A630-6416-E430-F1F3-BD4E6C0D1A1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69EB8992-1286-D6A5-3997-18AD335C8D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2400"/>
              <a:t>Sometimes people will underline text for emphasis. Do not use underlined text unless it’s a link.</a:t>
            </a:r>
          </a:p>
          <a:p>
            <a:endParaRPr lang="en-US" sz="2400"/>
          </a:p>
          <a:p>
            <a:r>
              <a:rPr lang="en-US" sz="2400"/>
              <a:t>It is common to convert documents to PDF format. When doing so,  do </a:t>
            </a:r>
            <a:r>
              <a:rPr lang="en-US" sz="2400" b="1"/>
              <a:t>not</a:t>
            </a:r>
            <a:r>
              <a:rPr lang="en-US" sz="2400"/>
              <a:t> use File &gt; Print to create a PDF</a:t>
            </a:r>
          </a:p>
          <a:p>
            <a:r>
              <a:rPr lang="en-US" sz="2400"/>
              <a:t>Using file – print creates an untagged PDF document. Untagged means all the underlying document structure and alternative text information is removed. </a:t>
            </a:r>
          </a:p>
          <a:p>
            <a:pPr lvl="1"/>
            <a:r>
              <a:rPr lang="en-US" sz="2400">
                <a:latin typeface="Calibri" panose="020F0502020204030204" pitchFamily="34" charset="0"/>
                <a:ea typeface="Calibri" panose="020F0502020204030204" pitchFamily="34" charset="0"/>
                <a:cs typeface="Calibri" panose="020F0502020204030204" pitchFamily="34" charset="0"/>
              </a:rPr>
              <a:t> </a:t>
            </a:r>
          </a:p>
          <a:p>
            <a:pPr lvl="1"/>
            <a:r>
              <a:rPr lang="en-US" sz="2400">
                <a:latin typeface="Calibri" panose="020F0502020204030204" pitchFamily="34" charset="0"/>
                <a:ea typeface="Calibri" panose="020F0502020204030204" pitchFamily="34" charset="0"/>
                <a:cs typeface="Calibri" panose="020F0502020204030204" pitchFamily="34" charset="0"/>
              </a:rPr>
              <a:t>Instead, Use File &gt; Save As &gt; PDF</a:t>
            </a:r>
          </a:p>
          <a:p>
            <a:pPr lvl="1"/>
            <a:r>
              <a:rPr lang="en-US" sz="2400">
                <a:latin typeface="Calibri" panose="020F0502020204030204" pitchFamily="34" charset="0"/>
                <a:ea typeface="Calibri" panose="020F0502020204030204" pitchFamily="34" charset="0"/>
                <a:cs typeface="Calibri" panose="020F0502020204030204" pitchFamily="34" charset="0"/>
              </a:rPr>
              <a:t>Or Acrobat – Create PDF</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1323467C-670D-1CE8-DDAB-6C83366953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7729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8373C753-BF2C-7A21-0F30-84232CFBCAA7}"/>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8D32667A-A9B0-CC56-8048-83CA8DF197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Now that we’ve covered the ways to make a document accessible, let’s not forget to evaluate whether content should be a document in the first place.</a:t>
            </a:r>
          </a:p>
          <a:p>
            <a:endParaRPr lang="en-US"/>
          </a:p>
          <a:p>
            <a:pPr marL="0" indent="0">
              <a:buFont typeface="Wingdings 3" charset="2"/>
              <a:buNone/>
            </a:pPr>
            <a:r>
              <a:rPr lang="en-US" sz="1100" b="1" i="0" u="none" strike="noStrike" cap="none">
                <a:solidFill>
                  <a:srgbClr val="000000"/>
                </a:solidFill>
                <a:sym typeface="Arial"/>
              </a:rPr>
              <a:t>Reasons you might offer information as a document or 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a:solidFill>
                  <a:srgbClr val="000000"/>
                </a:solidFill>
                <a:sym typeface="Arial"/>
              </a:rPr>
              <a:t>You are offering the document as a reusable template.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a:solidFill>
                  <a:srgbClr val="000000"/>
                </a:solidFill>
                <a:sym typeface="Arial"/>
              </a:rPr>
              <a:t>Primary purpose is for printing or printing in a precise layout, like a brochure or a form.</a:t>
            </a:r>
          </a:p>
          <a:p>
            <a:pPr>
              <a:lnSpc>
                <a:spcPct val="120000"/>
              </a:lnSpc>
            </a:pPr>
            <a:r>
              <a:rPr lang="en-US" sz="1100" b="0" i="0" u="none" strike="noStrike" cap="none">
                <a:solidFill>
                  <a:srgbClr val="000000"/>
                </a:solidFill>
                <a:effectLst/>
                <a:sym typeface="Arial"/>
              </a:rPr>
              <a:t>The content is exceptionally long like a manual.</a:t>
            </a:r>
            <a:br>
              <a:rPr lang="en-US" sz="1100" b="0" i="0" u="none" strike="noStrike" cap="none">
                <a:solidFill>
                  <a:srgbClr val="000000"/>
                </a:solidFill>
                <a:effectLst/>
                <a:sym typeface="Arial"/>
              </a:rPr>
            </a:br>
            <a:r>
              <a:rPr lang="en-US" sz="1100" b="0" i="0" u="none" strike="noStrike" cap="none">
                <a:solidFill>
                  <a:srgbClr val="000000"/>
                </a:solidFill>
                <a:effectLst/>
                <a:sym typeface="Arial"/>
              </a:rPr>
              <a:t>(Even manuals can become webpage content as we have scene several agencies do!)</a:t>
            </a:r>
            <a:endParaRPr lang="en-US" sz="1100" b="0" i="0" u="none" strike="noStrike" cap="none">
              <a:solidFill>
                <a:srgbClr val="000000"/>
              </a:solidFill>
              <a:sym typeface="Arial"/>
            </a:endParaRPr>
          </a:p>
          <a:p>
            <a:endParaRPr lang="en-US" sz="1050" b="0" i="0">
              <a:solidFill>
                <a:srgbClr val="000000"/>
              </a:solidFill>
              <a:effectLst/>
              <a:latin typeface="Trebuchet MS" panose="020B0603020202020204" pitchFamily="34" charset="0"/>
            </a:endParaRPr>
          </a:p>
          <a:p>
            <a:pPr marL="0" indent="0" algn="l">
              <a:buNone/>
            </a:pPr>
            <a:r>
              <a:rPr lang="en-US" sz="1100" b="1" i="0">
                <a:solidFill>
                  <a:srgbClr val="000000"/>
                </a:solidFill>
                <a:effectLst/>
              </a:rPr>
              <a:t>Benefits of website content</a:t>
            </a:r>
          </a:p>
          <a:p>
            <a:r>
              <a:rPr lang="en-US" sz="1100"/>
              <a:t>Easier to make accessible</a:t>
            </a:r>
          </a:p>
          <a:p>
            <a:r>
              <a:rPr lang="en-US" sz="1100"/>
              <a:t>Predictable, consistent user experience </a:t>
            </a:r>
          </a:p>
          <a:p>
            <a:r>
              <a:rPr lang="en-US" sz="1100"/>
              <a:t>Responsive to different screen sizes</a:t>
            </a:r>
          </a:p>
          <a:p>
            <a:r>
              <a:rPr lang="en-US" sz="1100"/>
              <a:t>Easier to apply accessibility guidelines</a:t>
            </a:r>
          </a:p>
          <a:p>
            <a:r>
              <a:rPr lang="en-US" sz="1100"/>
              <a:t>Quicker to load</a:t>
            </a:r>
          </a:p>
          <a:p>
            <a:endParaRPr lang="en-US" sz="1100"/>
          </a:p>
          <a:p>
            <a:pPr marL="0" indent="0">
              <a:buFont typeface="Wingdings 3" charset="2"/>
              <a:buNone/>
            </a:pPr>
            <a:r>
              <a:rPr lang="en-US" sz="1100" b="1" i="0" u="none" strike="noStrike" cap="none">
                <a:solidFill>
                  <a:srgbClr val="000000"/>
                </a:solidFill>
                <a:sym typeface="Arial"/>
              </a:rPr>
              <a:t>A Document is Forever</a:t>
            </a:r>
          </a:p>
          <a:p>
            <a:r>
              <a:rPr lang="en-US" sz="1100" b="0" i="0" u="none" strike="noStrike" cap="none">
                <a:solidFill>
                  <a:srgbClr val="000000"/>
                </a:solidFill>
                <a:effectLst/>
                <a:sym typeface="Arial"/>
              </a:rPr>
              <a:t>Post a document on your site and anyone can download it. </a:t>
            </a:r>
          </a:p>
          <a:p>
            <a:r>
              <a:rPr lang="en-US" sz="1100" b="0" i="0" u="none" strike="noStrike" cap="none">
                <a:solidFill>
                  <a:srgbClr val="000000"/>
                </a:solidFill>
                <a:effectLst/>
                <a:sym typeface="Arial"/>
              </a:rPr>
              <a:t>It become tricky when posting a new version, or document is deleted. </a:t>
            </a:r>
          </a:p>
          <a:p>
            <a:r>
              <a:rPr lang="en-US" sz="1100" b="0" i="0" u="none" strike="noStrike" cap="none">
                <a:solidFill>
                  <a:srgbClr val="000000"/>
                </a:solidFill>
                <a:effectLst/>
                <a:sym typeface="Arial"/>
              </a:rPr>
              <a:t>Users might continue to use old versions.</a:t>
            </a:r>
          </a:p>
          <a:p>
            <a:r>
              <a:rPr lang="en-US" sz="1100" b="0" i="0" u="none" strike="noStrike" cap="none">
                <a:solidFill>
                  <a:srgbClr val="000000"/>
                </a:solidFill>
                <a:effectLst/>
                <a:sym typeface="Arial"/>
              </a:rPr>
              <a:t>Ensure version numbers or dates are clearly stated in documents that are updated over time.</a:t>
            </a:r>
            <a:endParaRPr lang="en-US" sz="1100" b="0" i="0">
              <a:solidFill>
                <a:srgbClr val="000000"/>
              </a:solidFill>
              <a:effectLst/>
              <a:latin typeface="Trebuchet MS" panose="020B0603020202020204" pitchFamily="34" charset="0"/>
            </a:endParaRPr>
          </a:p>
          <a:p>
            <a:endParaRPr lang="en-US" sz="1100"/>
          </a:p>
          <a:p>
            <a:r>
              <a:rPr lang="en-US"/>
              <a:t>A workflow resource will be available for determining whether content should be a document or webpage.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85755E3C-082C-3E8D-15F1-009B90BA95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744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EDD70984-EF50-897E-7356-AC8EB6A75146}"/>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4A027511-3A38-312D-F27C-114013371C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a:extLst>
              <a:ext uri="{FF2B5EF4-FFF2-40B4-BE49-F238E27FC236}">
                <a16:creationId xmlns:a16="http://schemas.microsoft.com/office/drawing/2014/main" id="{1050EECB-E82A-D1EE-2A79-DE6C37659A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27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62D4CFA-C919-1E95-CAEB-9F9C7402F3A3}"/>
            </a:ext>
          </a:extLst>
        </p:cNvPr>
        <p:cNvGrpSpPr/>
        <p:nvPr/>
      </p:nvGrpSpPr>
      <p:grpSpPr>
        <a:xfrm>
          <a:off x="0" y="0"/>
          <a:ext cx="0" cy="0"/>
          <a:chOff x="0" y="0"/>
          <a:chExt cx="0" cy="0"/>
        </a:xfrm>
      </p:grpSpPr>
      <p:sp>
        <p:nvSpPr>
          <p:cNvPr id="103" name="Google Shape;103;p3:notes">
            <a:extLst>
              <a:ext uri="{FF2B5EF4-FFF2-40B4-BE49-F238E27FC236}">
                <a16:creationId xmlns:a16="http://schemas.microsoft.com/office/drawing/2014/main" id="{CB67795D-E5A3-5418-7C8C-918399E9AE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a:t>Alternative Text (“Alt Text”)</a:t>
            </a:r>
          </a:p>
          <a:p>
            <a:r>
              <a:rPr lang="en-US" sz="1100" b="1"/>
              <a:t>Types of Images</a:t>
            </a:r>
          </a:p>
          <a:p>
            <a:r>
              <a:rPr lang="en-US" sz="1100" b="1"/>
              <a:t>Use of Color </a:t>
            </a:r>
          </a:p>
          <a:p>
            <a:r>
              <a:rPr lang="en-US" sz="1100" b="1"/>
              <a:t>Refer to  Module 4 document accessibility for an introduction to color contrast</a:t>
            </a:r>
          </a:p>
          <a:p>
            <a:r>
              <a:rPr lang="en-US" sz="1100" b="1"/>
              <a:t>Keep Complex Images (Data Visualizations) Understandable </a:t>
            </a:r>
          </a:p>
          <a:p>
            <a:r>
              <a:rPr lang="en-US" sz="1100" b="1"/>
              <a:t>Tips Specific to Charts and Graphs</a:t>
            </a:r>
            <a:endParaRPr lang="en-US" sz="1100"/>
          </a:p>
          <a:p>
            <a:pPr marL="0" lvl="0" indent="0" algn="l" rtl="0">
              <a:spcBef>
                <a:spcPts val="0"/>
              </a:spcBef>
              <a:spcAft>
                <a:spcPts val="0"/>
              </a:spcAft>
              <a:buNone/>
            </a:pPr>
            <a:endParaRPr/>
          </a:p>
        </p:txBody>
      </p:sp>
      <p:sp>
        <p:nvSpPr>
          <p:cNvPr id="104" name="Google Shape;104;p3:notes">
            <a:extLst>
              <a:ext uri="{FF2B5EF4-FFF2-40B4-BE49-F238E27FC236}">
                <a16:creationId xmlns:a16="http://schemas.microsoft.com/office/drawing/2014/main" id="{00E189D4-70D1-8C51-2A81-D5A1EE2FF4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452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FEB2FB5-1A1F-2A2C-1207-3CAE7D3AF415}"/>
            </a:ext>
          </a:extLst>
        </p:cNvPr>
        <p:cNvGrpSpPr/>
        <p:nvPr/>
      </p:nvGrpSpPr>
      <p:grpSpPr>
        <a:xfrm>
          <a:off x="0" y="0"/>
          <a:ext cx="0" cy="0"/>
          <a:chOff x="0" y="0"/>
          <a:chExt cx="0" cy="0"/>
        </a:xfrm>
      </p:grpSpPr>
      <p:sp>
        <p:nvSpPr>
          <p:cNvPr id="103" name="Google Shape;103;p3:notes">
            <a:extLst>
              <a:ext uri="{FF2B5EF4-FFF2-40B4-BE49-F238E27FC236}">
                <a16:creationId xmlns:a16="http://schemas.microsoft.com/office/drawing/2014/main" id="{245E949F-6787-3A2F-A60C-6572916BE3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Before we discuss image accessibility, let’s talk about the types of images you see on Websites and in documents. </a:t>
            </a:r>
          </a:p>
          <a:p>
            <a:endParaRPr lang="en-US"/>
          </a:p>
          <a:p>
            <a:r>
              <a:rPr lang="en-US"/>
              <a:t>Examples include:</a:t>
            </a:r>
          </a:p>
          <a:p>
            <a:r>
              <a:rPr lang="en-US" sz="1100" b="1"/>
              <a:t>Informative images: </a:t>
            </a:r>
            <a:r>
              <a:rPr lang="en-US" sz="1100"/>
              <a:t>Pictures, photos and illustrations of people, scenery or objects.</a:t>
            </a:r>
          </a:p>
          <a:p>
            <a:r>
              <a:rPr lang="en-US" sz="1100" b="1"/>
              <a:t>Images of text: </a:t>
            </a:r>
            <a:r>
              <a:rPr lang="en-US" sz="1100"/>
              <a:t>Logos, some complex images</a:t>
            </a:r>
          </a:p>
          <a:p>
            <a:r>
              <a:rPr lang="en-US" sz="1100" b="1"/>
              <a:t>Decorative images: </a:t>
            </a:r>
            <a:r>
              <a:rPr lang="en-US" sz="1100"/>
              <a:t>Decorative icons, horizontal lines</a:t>
            </a:r>
          </a:p>
          <a:p>
            <a:r>
              <a:rPr lang="en-US" sz="1100" b="1"/>
              <a:t>Functional images: </a:t>
            </a:r>
            <a:r>
              <a:rPr lang="en-US" sz="1100"/>
              <a:t>Image used as a link or button like a print, delete or email icon.</a:t>
            </a:r>
          </a:p>
          <a:p>
            <a:r>
              <a:rPr lang="en-US" sz="1100" b="1"/>
              <a:t>Complex images: </a:t>
            </a:r>
            <a:r>
              <a:rPr lang="en-US" sz="1100"/>
              <a:t>Charts, graphs, maps, infographics, dashboards (data visualizations)</a:t>
            </a:r>
          </a:p>
          <a:p>
            <a:pPr marL="0" lvl="0" indent="0" algn="l" rtl="0">
              <a:spcBef>
                <a:spcPts val="0"/>
              </a:spcBef>
              <a:spcAft>
                <a:spcPts val="0"/>
              </a:spcAft>
              <a:buNone/>
            </a:pPr>
            <a:endParaRPr/>
          </a:p>
        </p:txBody>
      </p:sp>
      <p:sp>
        <p:nvSpPr>
          <p:cNvPr id="104" name="Google Shape;104;p3:notes">
            <a:extLst>
              <a:ext uri="{FF2B5EF4-FFF2-40B4-BE49-F238E27FC236}">
                <a16:creationId xmlns:a16="http://schemas.microsoft.com/office/drawing/2014/main" id="{194BC0E4-81E2-E976-42C9-9C5D26F949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996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9D1F926-C010-8925-8FA6-0CC32239177A}"/>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1F3B1F2C-BB63-22B0-541D-AB14A27A59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Next, all image types need to determine their text alternative.  What is Text alternatives, also known as “Alt Text”.</a:t>
            </a:r>
          </a:p>
          <a:p>
            <a:endParaRPr lang="en-US"/>
          </a:p>
          <a:p>
            <a:r>
              <a:rPr lang="en-US" sz="2500"/>
              <a:t>Text alternatives are used by people who do not see the image, for example, a screen reader user.</a:t>
            </a:r>
          </a:p>
          <a:p>
            <a:r>
              <a:rPr lang="en-US" sz="2500"/>
              <a:t>Alternative text: Conveys the purpose of an image</a:t>
            </a:r>
          </a:p>
          <a:p>
            <a:pPr lvl="1"/>
            <a:r>
              <a:rPr lang="en-US" sz="2500">
                <a:latin typeface="Calibri" panose="020F0502020204030204" pitchFamily="34" charset="0"/>
                <a:ea typeface="Calibri" panose="020F0502020204030204" pitchFamily="34" charset="0"/>
                <a:cs typeface="Calibri" panose="020F0502020204030204" pitchFamily="34" charset="0"/>
              </a:rPr>
              <a:t>Represents the image function</a:t>
            </a:r>
          </a:p>
          <a:p>
            <a:pPr lvl="1"/>
            <a:r>
              <a:rPr lang="en-US" sz="2500">
                <a:latin typeface="Calibri" panose="020F0502020204030204" pitchFamily="34" charset="0"/>
                <a:ea typeface="Calibri" panose="020F0502020204030204" pitchFamily="34" charset="0"/>
                <a:cs typeface="Calibri" panose="020F0502020204030204" pitchFamily="34" charset="0"/>
              </a:rPr>
              <a:t>Provides an equivalent user experience</a:t>
            </a:r>
          </a:p>
          <a:p>
            <a:endParaRPr lang="en-US"/>
          </a:p>
          <a:p>
            <a:r>
              <a:rPr lang="en-US"/>
              <a:t>In this first example, we have a logo, an image with text. We are adding an alternative text by right-clicking the MOCareers image, selecting view alt text and setting the alt text to the wording in the image. In this case, we wouldn’t add the word “logo” to the alt text.</a:t>
            </a:r>
          </a:p>
          <a:p>
            <a:endParaRPr lang="en-US"/>
          </a:p>
          <a:p>
            <a:r>
              <a:rPr lang="en-US"/>
              <a:t>In this second example, we have an icon that we are going to make a link, a functional image. We will evaluate how it is being used. Would the appropriate alt text be “envelope” or “email”? In this case, the alt text would be “email”.</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CED772B2-1120-6DEB-67F4-E22E58E912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475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2C753C57-7065-0531-2E1A-37F1F83BA24F}"/>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A6692352-8353-B7C1-B4E4-3329F064BF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spcBef>
                <a:spcPts val="0"/>
              </a:spcBef>
              <a:spcAft>
                <a:spcPts val="0"/>
              </a:spcAft>
              <a:buFont typeface="+mj-lt"/>
              <a:buNone/>
            </a:pPr>
            <a:r>
              <a:rPr lang="en-US" sz="1100" kern="100">
                <a:effectLst/>
                <a:latin typeface="Aptos" panose="020B0004020202020204" pitchFamily="34" charset="0"/>
                <a:ea typeface="DengXian" panose="02010600030101010101" pitchFamily="2" charset="-122"/>
                <a:cs typeface="Times New Roman" panose="02020603050405020304" pitchFamily="18" charset="0"/>
              </a:rPr>
              <a:t>Before we dive into alt text examples, how long can the alt text property be?</a:t>
            </a:r>
          </a:p>
          <a:p>
            <a:pPr marL="342900" marR="0" lvl="0" indent="-342900">
              <a:lnSpc>
                <a:spcPct val="115000"/>
              </a:lnSpc>
              <a:spcBef>
                <a:spcPts val="0"/>
              </a:spcBef>
              <a:spcAft>
                <a:spcPts val="0"/>
              </a:spcAft>
              <a:buFont typeface="+mj-lt"/>
              <a:buAutoNum type="arabicPeriod"/>
            </a:pPr>
            <a:r>
              <a:rPr lang="en-US" sz="1100" kern="100">
                <a:effectLst/>
                <a:latin typeface="Aptos" panose="020B0004020202020204" pitchFamily="34" charset="0"/>
                <a:ea typeface="DengXian" panose="02010600030101010101" pitchFamily="2" charset="-122"/>
                <a:cs typeface="Times New Roman" panose="02020603050405020304" pitchFamily="18" charset="0"/>
              </a:rPr>
              <a:t>Keep alt text at a maximum of 150 characters or roughly 30 words. Many accessibility industry experts recommend this length. </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US" sz="1100" kern="100">
                <a:effectLst/>
                <a:latin typeface="Aptos" panose="020B0004020202020204" pitchFamily="34" charset="0"/>
                <a:ea typeface="DengXian" panose="02010600030101010101" pitchFamily="2" charset="-122"/>
                <a:cs typeface="Times New Roman" panose="02020603050405020304" pitchFamily="18" charset="0"/>
              </a:rPr>
              <a:t>Many assistive technology devices, like screen readers, do have the ability to fully read long alt text. The problems come in with the lack of user control once they start reading it. They cannot pause, stop, or easily resume reading if interrupted like they can with other page or document elements. An easily readable alternative version is the best solution.</a:t>
            </a:r>
          </a:p>
          <a:p>
            <a:endParaRPr lang="en-US"/>
          </a:p>
          <a:p>
            <a:endParaRPr lang="en-US"/>
          </a:p>
          <a:p>
            <a:r>
              <a:rPr lang="en-US"/>
              <a:t>In this 5-bar bar chart, we have enough room in the alt text property to describe the information. To give you context, this is a 23 word alt text.</a:t>
            </a:r>
          </a:p>
          <a:p>
            <a:endParaRPr lang="en-US"/>
          </a:p>
          <a:p>
            <a:r>
              <a:rPr lang="en-US"/>
              <a:t>This second example is a complex flowchart visualization explaining how to decide which chart type to use. This will hit 150 characters well before we’ve described what’s going on here.  </a:t>
            </a:r>
          </a:p>
          <a:p>
            <a:endParaRPr lang="en-US"/>
          </a:p>
          <a:p>
            <a:r>
              <a:rPr lang="en-US"/>
              <a:t>We will talk more about complex images later in this module.</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B7045C4A-F670-CB3A-56F8-F890B02F03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5080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36BEE49F-C955-F426-1512-DBCFC266CD19}"/>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5B7283FB-4176-B909-EC5D-2C50B3D0A9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let’s discuss informative images. The alternative text can be summarized in a short phrase or a few sentences. </a:t>
            </a:r>
          </a:p>
          <a:p>
            <a:endParaRPr lang="en-US"/>
          </a:p>
          <a:p>
            <a:r>
              <a:rPr lang="en-US"/>
              <a:t>In this first example, we have a series of images of a Missouri State Park, showing different features of the park. The alt is set to the word “image” for each image. The correct alt would have been to set them to a brief but descriptive explanation of each state park feature.</a:t>
            </a:r>
          </a:p>
          <a:p>
            <a:endParaRPr lang="en-US"/>
          </a:p>
          <a:p>
            <a:r>
              <a:rPr lang="en-US"/>
              <a:t>In the second image, we have a series of Conservation nature areas with appropriate, descriptive alternative text of their locations Labarque creek watershed  pickle springs overlook  The pinnacles</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74F33750-54C8-563F-6592-61D3F02FB4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0275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BCFB5E13-D266-1BD0-1241-AE2EBBF55E40}"/>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FCEBF74C-3DBE-1985-68F6-4DE41C1283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Let’s explore another image type. </a:t>
            </a:r>
          </a:p>
          <a:p>
            <a:endParaRPr lang="en-US"/>
          </a:p>
          <a:p>
            <a:r>
              <a:rPr lang="en-US"/>
              <a:t>In some cases, images are used purely for decoration. They do not provide additional or supporting information for the surrounding text.. In this first example, There is a colorful horizontal line at the bottom of the page. These do not require alternative text. You will right-click the image, and check the “mark as decorative” option.</a:t>
            </a:r>
          </a:p>
          <a:p>
            <a:endParaRPr lang="en-US"/>
          </a:p>
          <a:p>
            <a:r>
              <a:rPr lang="en-US"/>
              <a:t>Also, when using stock photos (like a photo subscription service), don’t assume the alt text will be decorative. Review the way the photos are being used. In this second example, this document is explaining different career exploration opportunities. You could apply career type information to the alternative text (for the first image here, “job shadowing in the medical field”)</a:t>
            </a:r>
          </a:p>
          <a:p>
            <a:endParaRPr lang="en-US"/>
          </a:p>
          <a:p>
            <a:endParaRPr lang="en-US"/>
          </a:p>
          <a:p>
            <a:r>
              <a:rPr lang="en-US"/>
              <a:t>If you use stock photos, this doesn’t automatically mean to indicate as a decorative image.  In the example to the right, looking at the context of the images, you could apply career type information to the alternative text (like, “job shadowing in the medical field”)</a:t>
            </a:r>
          </a:p>
          <a:p>
            <a:endParaRPr lang="en-US"/>
          </a:p>
          <a:p>
            <a:endParaRPr lang="en-US"/>
          </a:p>
          <a:p>
            <a:r>
              <a:rPr lang="en-US"/>
              <a:t>Unsure of what alt text should be? Discuss with any staff who helped develop the content.</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3927BAF-10E3-40B8-E939-CAFE801BEE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067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5679F104-7DFF-7FA6-5F26-0A1B08FC0D97}"/>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4524AFD6-EB3E-F33D-D745-9F59668690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Our last image type, Complex Images</a:t>
            </a:r>
          </a:p>
          <a:p>
            <a:endParaRPr lang="en-US"/>
          </a:p>
          <a:p>
            <a:r>
              <a:rPr lang="en-US"/>
              <a:t>Complex images are graphical representations of information and data, also known as “data visualizations”.</a:t>
            </a:r>
          </a:p>
          <a:p>
            <a:r>
              <a:rPr lang="en-US"/>
              <a:t>Examples include:</a:t>
            </a:r>
          </a:p>
          <a:p>
            <a:r>
              <a:rPr lang="en-US"/>
              <a:t>Charts</a:t>
            </a:r>
          </a:p>
          <a:p>
            <a:r>
              <a:rPr lang="en-US"/>
              <a:t>Graphs</a:t>
            </a:r>
          </a:p>
          <a:p>
            <a:r>
              <a:rPr lang="en-US"/>
              <a:t>Infographics</a:t>
            </a:r>
          </a:p>
          <a:p>
            <a:r>
              <a:rPr lang="en-US"/>
              <a:t>Workflows</a:t>
            </a:r>
          </a:p>
          <a:p>
            <a:r>
              <a:rPr lang="en-US"/>
              <a:t>Dashboards</a:t>
            </a:r>
          </a:p>
          <a:p>
            <a:r>
              <a:rPr lang="en-US"/>
              <a:t>Illustrations</a:t>
            </a:r>
          </a:p>
          <a:p>
            <a:r>
              <a:rPr lang="en-US"/>
              <a:t>Dynamic/static maps</a:t>
            </a:r>
            <a:endParaRPr/>
          </a:p>
        </p:txBody>
      </p:sp>
      <p:sp>
        <p:nvSpPr>
          <p:cNvPr id="163" name="Google Shape;163;p6:notes">
            <a:extLst>
              <a:ext uri="{FF2B5EF4-FFF2-40B4-BE49-F238E27FC236}">
                <a16:creationId xmlns:a16="http://schemas.microsoft.com/office/drawing/2014/main" id="{D3C64E7D-E242-2BC6-630E-ECAC71EC04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251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B1FFC7D-081A-3753-6033-3E9BE8A2FDEB}"/>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6CF50A87-6EC0-C3D2-20C6-2F6895FB4A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Viz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we have a 5-bar bar chart and a 3-line line chart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Excel Charts, </a:t>
            </a:r>
          </a:p>
          <a:p>
            <a:r>
              <a:rPr lang="en-US"/>
              <a:t>Exported images from Tableau, Microsoft Power BI, etc.</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1D38306C-968D-C1E5-4BC3-33EEFD414B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326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E356AF9B-6259-87A9-60FB-9B54F5C766F6}"/>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D237FF85-1485-04F2-8A77-025C8C8A15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To the left we have an</a:t>
            </a:r>
          </a:p>
          <a:p>
            <a:r>
              <a:rPr lang="en-US"/>
              <a:t>Infographic or dashboard of various data elements combined into one image. To the right a static regional map. This type of imagery can be created in tools such as Adobe InDesign</a:t>
            </a:r>
          </a:p>
          <a:p>
            <a:r>
              <a:rPr lang="en-US"/>
              <a:t>There are also Interactive maps created in software like ARC GIS or Google Maps. Sometimes these are exported and incorporated into other content.</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843A2B24-73D3-F486-F380-3596F21F0D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424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452DD8D-3487-B0CE-1A38-3BB69287EC05}"/>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A29C8C97-F732-753F-FBEA-34717428F9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spcBef>
                <a:spcPts val="0"/>
              </a:spcBef>
              <a:spcAft>
                <a:spcPts val="0"/>
              </a:spcAft>
              <a:buFont typeface="+mj-lt"/>
              <a:buNone/>
            </a:pPr>
            <a:r>
              <a:rPr lang="en-US"/>
              <a:t>Let’s talk about how to Determine What to Include in Complex Data Visualization Alt Text</a:t>
            </a:r>
          </a:p>
          <a:p>
            <a:pPr marL="342900" marR="0" lvl="0" indent="-342900">
              <a:lnSpc>
                <a:spcPct val="115000"/>
              </a:lnSpc>
              <a:spcBef>
                <a:spcPts val="0"/>
              </a:spcBef>
              <a:spcAft>
                <a:spcPts val="0"/>
              </a:spcAft>
              <a:buFont typeface="+mj-lt"/>
              <a:buAutoNum type="arabicPeriod"/>
            </a:pPr>
            <a:endParaRPr lang="en-US" sz="1100" b="1" i="1" kern="100">
              <a:effectLst/>
              <a:latin typeface="Aptos" panose="020B0004020202020204" pitchFamily="34" charset="0"/>
              <a:ea typeface="DengXia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100" b="1" i="1" kern="100">
                <a:effectLst/>
                <a:latin typeface="Aptos" panose="020B0004020202020204" pitchFamily="34" charset="0"/>
                <a:ea typeface="DengXian" panose="02010600030101010101" pitchFamily="2" charset="-122"/>
                <a:cs typeface="Times New Roman" panose="02020603050405020304" pitchFamily="18" charset="0"/>
              </a:rPr>
              <a:t>If the information is partially described within the surrounding text</a:t>
            </a:r>
            <a:r>
              <a:rPr lang="en-US" sz="1100" kern="100">
                <a:effectLst/>
                <a:latin typeface="Aptos" panose="020B0004020202020204" pitchFamily="34" charset="0"/>
                <a:ea typeface="DengXian" panose="02010600030101010101" pitchFamily="2" charset="-122"/>
                <a:cs typeface="Times New Roman" panose="02020603050405020304" pitchFamily="18" charset="0"/>
              </a:rPr>
              <a:t>, alt text should include the portion not described and refer to the remaining text location.</a:t>
            </a:r>
          </a:p>
          <a:p>
            <a:pPr marL="342900" marR="0" lvl="0" indent="-342900">
              <a:lnSpc>
                <a:spcPct val="115000"/>
              </a:lnSpc>
              <a:spcBef>
                <a:spcPts val="0"/>
              </a:spcBef>
              <a:spcAft>
                <a:spcPts val="800"/>
              </a:spcAft>
              <a:buFont typeface="+mj-lt"/>
              <a:buAutoNum type="arabicPeriod"/>
            </a:pPr>
            <a:r>
              <a:rPr lang="en-US" sz="1100" b="1" i="1" kern="100">
                <a:effectLst/>
                <a:latin typeface="Aptos" panose="020B0004020202020204" pitchFamily="34" charset="0"/>
                <a:ea typeface="DengXian" panose="02010600030101010101" pitchFamily="2" charset="-122"/>
                <a:cs typeface="Times New Roman" panose="02020603050405020304" pitchFamily="18" charset="0"/>
              </a:rPr>
              <a:t>If the information is fully described within the surrounding text</a:t>
            </a:r>
            <a:r>
              <a:rPr lang="en-US" sz="1100" kern="100">
                <a:effectLst/>
                <a:latin typeface="Aptos" panose="020B0004020202020204" pitchFamily="34" charset="0"/>
                <a:ea typeface="DengXian" panose="02010600030101010101" pitchFamily="2" charset="-122"/>
                <a:cs typeface="Times New Roman" panose="02020603050405020304" pitchFamily="18" charset="0"/>
              </a:rPr>
              <a:t>, alt text should refer to the existing text description location.</a:t>
            </a:r>
          </a:p>
          <a:p>
            <a:pPr marL="342900" marR="0" lvl="0" indent="-342900">
              <a:lnSpc>
                <a:spcPct val="115000"/>
              </a:lnSpc>
              <a:spcBef>
                <a:spcPts val="0"/>
              </a:spcBef>
              <a:spcAft>
                <a:spcPts val="800"/>
              </a:spcAft>
              <a:buFont typeface="+mj-lt"/>
              <a:buAutoNum type="arabicPeriod"/>
            </a:pPr>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nSpc>
                <a:spcPct val="115000"/>
              </a:lnSpc>
              <a:spcBef>
                <a:spcPts val="0"/>
              </a:spcBef>
              <a:spcAft>
                <a:spcPts val="800"/>
              </a:spcAft>
              <a:buFont typeface="+mj-lt"/>
              <a:buNone/>
            </a:pPr>
            <a:r>
              <a:rPr lang="en-US" sz="1100" kern="100">
                <a:effectLst/>
                <a:latin typeface="Aptos" panose="020B0004020202020204" pitchFamily="34" charset="0"/>
                <a:ea typeface="DengXian" panose="02010600030101010101" pitchFamily="2" charset="-122"/>
                <a:cs typeface="Times New Roman" panose="02020603050405020304" pitchFamily="18" charset="0"/>
              </a:rPr>
              <a:t>In the example to the right, we have an infographic with the text version displayed to the left of the image. In this case, the alt text will refer to the text on the page.</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1BB1E4DE-77BB-7B21-65F1-7FE46299AF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138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97A6E964-8D63-1C82-1030-D71AC5C100CC}"/>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AC9206D1-D3FD-1053-58F5-B121F81BCB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Calibri"/>
                <a:ea typeface="Calibri"/>
                <a:cs typeface="Calibri"/>
              </a:rPr>
              <a:t>In some cases, alt text equivalent will not fit in 150 characters. </a:t>
            </a:r>
          </a:p>
          <a:p>
            <a:endParaRPr lang="en-US"/>
          </a:p>
          <a:p>
            <a:pPr marL="0" marR="0" lvl="0" indent="0">
              <a:lnSpc>
                <a:spcPct val="115000"/>
              </a:lnSpc>
              <a:spcBef>
                <a:spcPts val="0"/>
              </a:spcBef>
              <a:spcAft>
                <a:spcPts val="0"/>
              </a:spcAft>
              <a:buFont typeface="+mj-lt"/>
              <a:buNone/>
            </a:pPr>
            <a:r>
              <a:rPr lang="en-US" sz="2400" b="1" i="1" kern="100">
                <a:effectLst/>
                <a:latin typeface="Aptos" panose="020B0004020202020204" pitchFamily="34" charset="0"/>
                <a:ea typeface="DengXian" panose="02010600030101010101" pitchFamily="2" charset="-122"/>
                <a:cs typeface="Times New Roman" panose="02020603050405020304" pitchFamily="18" charset="0"/>
              </a:rPr>
              <a:t>3. If the full text cannot fit within the alt text</a:t>
            </a:r>
            <a:r>
              <a:rPr lang="en-US" sz="2400" i="1" kern="100">
                <a:effectLst/>
                <a:latin typeface="Aptos" panose="020B0004020202020204" pitchFamily="34" charset="0"/>
                <a:ea typeface="DengXian" panose="02010600030101010101" pitchFamily="2" charset="-122"/>
                <a:cs typeface="Times New Roman" panose="02020603050405020304" pitchFamily="18" charset="0"/>
              </a:rPr>
              <a:t>, use one of the below options. This gives you some flexibility to see what is best or easiest to implement. </a:t>
            </a:r>
            <a:endParaRPr lang="en-US" sz="2400" kern="100">
              <a:effectLst/>
              <a:latin typeface="Aptos" panose="020B0004020202020204" pitchFamily="34" charset="0"/>
              <a:ea typeface="DengXian" panose="02010600030101010101" pitchFamily="2" charset="-122"/>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2400" b="1" kern="100">
                <a:effectLst/>
                <a:latin typeface="Aptos" panose="020B0004020202020204" pitchFamily="34" charset="0"/>
                <a:ea typeface="DengXian" panose="02010600030101010101" pitchFamily="2" charset="-122"/>
                <a:cs typeface="Times New Roman" panose="02020603050405020304" pitchFamily="18" charset="0"/>
              </a:rPr>
              <a:t>Place the full text (data table, text outline, etc.) above or below the image</a:t>
            </a:r>
            <a:r>
              <a:rPr lang="en-US" sz="2400" kern="100">
                <a:effectLst/>
                <a:latin typeface="Aptos" panose="020B0004020202020204" pitchFamily="34" charset="0"/>
                <a:ea typeface="DengXian" panose="02010600030101010101" pitchFamily="2" charset="-122"/>
                <a:cs typeface="Times New Roman" panose="02020603050405020304" pitchFamily="18" charset="0"/>
              </a:rPr>
              <a:t>. Alt text should refer to the text location.</a:t>
            </a:r>
          </a:p>
          <a:p>
            <a:pPr marL="742950" marR="0" lvl="1" indent="-285750">
              <a:lnSpc>
                <a:spcPct val="115000"/>
              </a:lnSpc>
              <a:spcBef>
                <a:spcPts val="0"/>
              </a:spcBef>
              <a:spcAft>
                <a:spcPts val="0"/>
              </a:spcAft>
              <a:buFont typeface="+mj-lt"/>
              <a:buAutoNum type="alphaLcPeriod"/>
            </a:pPr>
            <a:r>
              <a:rPr lang="en-US" sz="2400" b="1" kern="100">
                <a:effectLst/>
                <a:latin typeface="Aptos" panose="020B0004020202020204" pitchFamily="34" charset="0"/>
                <a:ea typeface="DengXian" panose="02010600030101010101" pitchFamily="2" charset="-122"/>
                <a:cs typeface="Times New Roman" panose="02020603050405020304" pitchFamily="18" charset="0"/>
              </a:rPr>
              <a:t>Place the full text on another page or other document</a:t>
            </a:r>
            <a:r>
              <a:rPr lang="en-US" sz="2400" kern="100">
                <a:effectLst/>
                <a:latin typeface="Aptos" panose="020B0004020202020204" pitchFamily="34" charset="0"/>
                <a:ea typeface="DengXian" panose="02010600030101010101" pitchFamily="2" charset="-122"/>
                <a:cs typeface="Times New Roman" panose="02020603050405020304" pitchFamily="18" charset="0"/>
              </a:rPr>
              <a:t> and link to it underneath the image. Alt text should reference the link.</a:t>
            </a:r>
          </a:p>
          <a:p>
            <a:pPr marL="742950" marR="0" lvl="1" indent="-285750">
              <a:lnSpc>
                <a:spcPct val="115000"/>
              </a:lnSpc>
              <a:spcBef>
                <a:spcPts val="0"/>
              </a:spcBef>
              <a:spcAft>
                <a:spcPts val="800"/>
              </a:spcAft>
              <a:buFont typeface="+mj-lt"/>
              <a:buAutoNum type="alphaLcPeriod"/>
            </a:pPr>
            <a:r>
              <a:rPr lang="en-US" sz="2400" b="1" kern="100">
                <a:effectLst/>
                <a:latin typeface="Aptos" panose="020B0004020202020204" pitchFamily="34" charset="0"/>
                <a:ea typeface="DengXian" panose="02010600030101010101" pitchFamily="2" charset="-122"/>
                <a:cs typeface="Times New Roman" panose="02020603050405020304" pitchFamily="18" charset="0"/>
              </a:rPr>
              <a:t>Place the full text at the end of the document</a:t>
            </a:r>
            <a:r>
              <a:rPr lang="en-US" sz="2400" kern="100">
                <a:effectLst/>
                <a:latin typeface="Aptos" panose="020B0004020202020204" pitchFamily="34" charset="0"/>
                <a:ea typeface="DengXian" panose="02010600030101010101" pitchFamily="2" charset="-122"/>
                <a:cs typeface="Times New Roman" panose="02020603050405020304" pitchFamily="18" charset="0"/>
              </a:rPr>
              <a:t>, clearly labeled. Alt text should reference the location. </a:t>
            </a:r>
          </a:p>
          <a:p>
            <a:pPr marL="457200" marR="0" lvl="1" indent="0">
              <a:lnSpc>
                <a:spcPct val="115000"/>
              </a:lnSpc>
              <a:spcBef>
                <a:spcPts val="0"/>
              </a:spcBef>
              <a:spcAft>
                <a:spcPts val="800"/>
              </a:spcAft>
              <a:buFont typeface="+mj-lt"/>
              <a:buNone/>
            </a:pPr>
            <a:endParaRPr lang="en-US" sz="2400" kern="100">
              <a:effectLst/>
              <a:latin typeface="Aptos" panose="020B0004020202020204" pitchFamily="34" charset="0"/>
              <a:ea typeface="DengXian" panose="02010600030101010101" pitchFamily="2" charset="-122"/>
              <a:cs typeface="Times New Roman" panose="02020603050405020304" pitchFamily="18" charset="0"/>
            </a:endParaRPr>
          </a:p>
          <a:p>
            <a:pPr marL="457200" marR="0" lvl="1" indent="0">
              <a:lnSpc>
                <a:spcPct val="115000"/>
              </a:lnSpc>
              <a:spcBef>
                <a:spcPts val="0"/>
              </a:spcBef>
              <a:spcAft>
                <a:spcPts val="800"/>
              </a:spcAft>
              <a:buFont typeface="+mj-lt"/>
              <a:buNone/>
            </a:pPr>
            <a:endParaRPr lang="en-US" sz="2400" kern="10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nSpc>
                <a:spcPct val="115000"/>
              </a:lnSpc>
              <a:spcBef>
                <a:spcPts val="0"/>
              </a:spcBef>
              <a:spcAft>
                <a:spcPts val="800"/>
              </a:spcAft>
              <a:buFont typeface="+mj-lt"/>
              <a:buNone/>
            </a:pPr>
            <a:r>
              <a:rPr lang="en-US" sz="2400" kern="100">
                <a:effectLst/>
                <a:latin typeface="Aptos" panose="020B0004020202020204" pitchFamily="34" charset="0"/>
                <a:ea typeface="DengXian" panose="02010600030101010101" pitchFamily="2" charset="-122"/>
                <a:cs typeface="Times New Roman" panose="02020603050405020304" pitchFamily="18" charset="0"/>
              </a:rPr>
              <a:t>In this example to the right, we have referenced the alternative version at the end of the PowerPoint presentation. </a:t>
            </a:r>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0D449E54-0703-76F4-624D-A23A33EABC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6386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3BC9A6B-FD93-2B69-3001-B97288FAE6E8}"/>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52521A17-15DB-2F10-E7A6-B3E34982D4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Alt Text Examples – Flowcharts, Organizational Charts and Infographics</a:t>
            </a:r>
          </a:p>
          <a:p>
            <a:endParaRPr lang="en-US"/>
          </a:p>
          <a:p>
            <a:pPr>
              <a:lnSpc>
                <a:spcPct val="115000"/>
              </a:lnSpc>
              <a:spcBef>
                <a:spcPts val="0"/>
              </a:spcBef>
              <a:spcAft>
                <a:spcPts val="800"/>
              </a:spcAft>
            </a:pPr>
            <a:r>
              <a:rPr lang="en-US" sz="20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Incorporate data summaries into the alt text. </a:t>
            </a:r>
          </a:p>
          <a:p>
            <a:pPr lvl="1">
              <a:lnSpc>
                <a:spcPct val="115000"/>
              </a:lnSpc>
              <a:spcBef>
                <a:spcPts val="0"/>
              </a:spcBef>
              <a:spcAft>
                <a:spcPts val="800"/>
              </a:spcAft>
            </a:pPr>
            <a:r>
              <a:rPr lang="en-US" sz="20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Format: “(</a:t>
            </a:r>
            <a:r>
              <a:rPr lang="en-US" sz="2000" kern="100">
                <a:solidFill>
                  <a:srgbClr val="0070C0"/>
                </a:solidFill>
                <a:effectLst/>
                <a:latin typeface="Aptos" panose="020B0004020202020204" pitchFamily="34" charset="0"/>
                <a:ea typeface="DengXian" panose="02010600030101010101" pitchFamily="2" charset="-122"/>
                <a:cs typeface="Times New Roman" panose="02020603050405020304" pitchFamily="18" charset="0"/>
              </a:rPr>
              <a:t>Chart type</a:t>
            </a:r>
            <a:r>
              <a:rPr lang="en-US" sz="20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 of (</a:t>
            </a:r>
            <a:r>
              <a:rPr lang="en-US" sz="2000" kern="100">
                <a:solidFill>
                  <a:srgbClr val="0070C0"/>
                </a:solidFill>
                <a:effectLst/>
                <a:latin typeface="Aptos" panose="020B0004020202020204" pitchFamily="34" charset="0"/>
                <a:ea typeface="DengXian" panose="02010600030101010101" pitchFamily="2" charset="-122"/>
                <a:cs typeface="Times New Roman" panose="02020603050405020304" pitchFamily="18" charset="0"/>
              </a:rPr>
              <a:t>type of data</a:t>
            </a:r>
            <a:r>
              <a:rPr lang="en-US" sz="20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 where (</a:t>
            </a:r>
            <a:r>
              <a:rPr lang="en-US" sz="2000" kern="100">
                <a:solidFill>
                  <a:srgbClr val="0070C0"/>
                </a:solidFill>
                <a:effectLst/>
                <a:latin typeface="Aptos" panose="020B0004020202020204" pitchFamily="34" charset="0"/>
                <a:ea typeface="DengXian" panose="02010600030101010101" pitchFamily="2" charset="-122"/>
                <a:cs typeface="Times New Roman" panose="02020603050405020304" pitchFamily="18" charset="0"/>
              </a:rPr>
              <a:t>reason for including chart</a:t>
            </a:r>
            <a:r>
              <a:rPr lang="en-US" sz="20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t>
            </a:r>
          </a:p>
          <a:p>
            <a:pPr>
              <a:lnSpc>
                <a:spcPct val="115000"/>
              </a:lnSpc>
              <a:spcBef>
                <a:spcPts val="0"/>
              </a:spcBef>
            </a:pPr>
            <a:r>
              <a:rPr lang="en-US" sz="22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Alt=“Bar graph of favorite cereals by vote.  Life  6 votes, Cornflakes  4 votes, Kix  3 votes, Cheerios  2 votes.” (full text fits within alt text)</a:t>
            </a:r>
          </a:p>
          <a:p>
            <a:pPr>
              <a:lnSpc>
                <a:spcPct val="115000"/>
              </a:lnSpc>
              <a:spcBef>
                <a:spcPts val="0"/>
              </a:spcBef>
            </a:pPr>
            <a:endParaRPr lang="en-US" sz="22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Bef>
                <a:spcPts val="0"/>
              </a:spcBef>
            </a:pPr>
            <a:r>
              <a:rPr lang="en-US" sz="22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Alt=”Line graph of average student grades over time, where grades improve gradually over the semester. Refer to the data table which follows.” </a:t>
            </a:r>
          </a:p>
          <a:p>
            <a:pPr>
              <a:lnSpc>
                <a:spcPct val="115000"/>
              </a:lnSpc>
              <a:spcBef>
                <a:spcPts val="0"/>
              </a:spcBef>
            </a:pPr>
            <a:endParaRPr lang="en-US" sz="22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Bef>
                <a:spcPts val="0"/>
              </a:spcBef>
              <a:spcAft>
                <a:spcPts val="800"/>
              </a:spcAft>
            </a:pPr>
            <a:r>
              <a:rPr lang="en-US" sz="22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Alt=”Line graph of number of bananas sold per day in the last year where the winter months have more banana sales. Refer to the labeled data table at the end of this presentation.”</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19F11CA8-B013-39F1-CC78-46EB5707FA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912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Web Accessibility, also known as digital accessibility is </a:t>
            </a:r>
            <a:r>
              <a:rPr lang="en-US" sz="1100">
                <a:effectLst/>
                <a:latin typeface="Calibri" panose="020F0502020204030204" pitchFamily="34" charset="0"/>
                <a:ea typeface="Calibri" panose="020F0502020204030204" pitchFamily="34" charset="0"/>
                <a:cs typeface="Times New Roman" panose="02020603050405020304" pitchFamily="18" charset="0"/>
              </a:rPr>
              <a:t>the practice of creating usable and understandable websites, applications and digital documents for ALL people.</a:t>
            </a:r>
            <a:endParaRPr lang="en-US" sz="1100">
              <a:effectLst/>
            </a:endParaRPr>
          </a:p>
          <a:p>
            <a:endParaRPr lang="en-US"/>
          </a:p>
          <a:p>
            <a:r>
              <a:rPr lang="en-US"/>
              <a:t>Think of it as the ‘digital or electronic’ version of what you know as a multi-purpose sidewalk curb cut. As we step through the different lessons, you will see the far-reaching impact implementing web accessibility has. </a:t>
            </a:r>
          </a:p>
          <a:p>
            <a:pPr marL="0" lvl="0" indent="0" algn="l" rtl="0">
              <a:spcBef>
                <a:spcPts val="0"/>
              </a:spcBef>
              <a:spcAft>
                <a:spcPts val="0"/>
              </a:spcAft>
              <a:buNone/>
            </a:pPr>
            <a:endParaRPr/>
          </a:p>
        </p:txBody>
      </p:sp>
      <p:sp>
        <p:nvSpPr>
          <p:cNvPr id="207" name="Google Shape;2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BBB6F5F-8E8E-4D88-775E-7EFC9BFF97F6}"/>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D224FAFE-2035-8E07-47E0-87C02AE366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Alt Text Examples – Flowcharts, Organizational Charts and Infographics</a:t>
            </a:r>
          </a:p>
          <a:p>
            <a:endParaRPr lang="en-US"/>
          </a:p>
          <a:p>
            <a:pPr>
              <a:lnSpc>
                <a:spcPct val="115000"/>
              </a:lnSpc>
              <a:spcBef>
                <a:spcPts val="0"/>
              </a:spcBef>
            </a:pPr>
            <a:r>
              <a:rPr lang="en-US" sz="11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Alt=”Organizational chart of Agency Human Resources staff. Refer to the outline which follows.”</a:t>
            </a:r>
          </a:p>
          <a:p>
            <a:pPr>
              <a:lnSpc>
                <a:spcPct val="115000"/>
              </a:lnSpc>
              <a:spcBef>
                <a:spcPts val="0"/>
              </a:spcBef>
            </a:pPr>
            <a:endParaRPr lang="en-US" sz="11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Bef>
                <a:spcPts val="0"/>
              </a:spcBef>
            </a:pPr>
            <a:r>
              <a:rPr lang="en-US" sz="11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Alt=”Flowchart to determine whether content should be a PDF document or a webpage. Refer to the linked outline which follows.”</a:t>
            </a:r>
          </a:p>
          <a:p>
            <a:pPr>
              <a:lnSpc>
                <a:spcPct val="115000"/>
              </a:lnSpc>
              <a:spcBef>
                <a:spcPts val="0"/>
              </a:spcBef>
            </a:pPr>
            <a:endParaRPr lang="en-US" sz="11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Bef>
                <a:spcPts val="0"/>
              </a:spcBef>
              <a:spcAft>
                <a:spcPts val="800"/>
              </a:spcAft>
            </a:pPr>
            <a:r>
              <a:rPr lang="en-US" sz="1100" kern="10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Alt=”Infographic of tourism impact facts and figures across Missouri, 2025. Refer to the linked details which follow.”</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642E3F74-1DC1-B7C4-F1AB-68D3BF62E6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896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5D10220-BE6A-B7CE-1C3C-45A5423EBA35}"/>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DBC6A962-315E-708E-938F-40BE916A95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Alt Text Examples – Static Directional and Regional Maps</a:t>
            </a:r>
          </a:p>
          <a:p>
            <a:pPr marL="0" marR="0" lvl="0" indent="0">
              <a:lnSpc>
                <a:spcPct val="115000"/>
              </a:lnSpc>
              <a:spcBef>
                <a:spcPts val="0"/>
              </a:spcBef>
              <a:spcAft>
                <a:spcPts val="0"/>
              </a:spcAft>
              <a:buFont typeface="+mj-lt"/>
              <a:buNone/>
            </a:pPr>
            <a:endParaRPr lang="en-US" sz="2000" b="1" i="1" kern="10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Bef>
                <a:spcPts val="0"/>
              </a:spcBef>
            </a:pPr>
            <a:r>
              <a:rPr lang="en-US" sz="1100"/>
              <a:t>Alt=”Map of the course for a marathon. Start at the intersection of Jefferson St. and Stadium Dr.  Make the second right onto Jackson Street. Turn right at the fifth intersection.”</a:t>
            </a:r>
          </a:p>
          <a:p>
            <a:pPr>
              <a:lnSpc>
                <a:spcPct val="115000"/>
              </a:lnSpc>
              <a:spcBef>
                <a:spcPts val="0"/>
              </a:spcBef>
            </a:pPr>
            <a:endParaRPr lang="en-US" sz="1100"/>
          </a:p>
          <a:p>
            <a:pPr>
              <a:lnSpc>
                <a:spcPct val="115000"/>
              </a:lnSpc>
              <a:spcBef>
                <a:spcPts val="0"/>
              </a:spcBef>
              <a:spcAft>
                <a:spcPts val="800"/>
              </a:spcAft>
            </a:pPr>
            <a:r>
              <a:rPr lang="en-US" sz="1100"/>
              <a:t>Alt=”Map of Missouri career centers by region. Refer to the region dropdown selection which follows”</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C09E8322-19E1-61CA-DFC7-E98AA62F2B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403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EA6862F-C2B3-352C-926E-2DC2ACF884F9}"/>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4AD4FB70-4A0B-1885-6FA5-7F74FDAD40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t>Do not rely on color to convey information. </a:t>
            </a:r>
          </a:p>
          <a:p>
            <a:r>
              <a:rPr lang="en-US" sz="1100"/>
              <a:t>If color-coding information, use color plus another element to get your message across. </a:t>
            </a:r>
          </a:p>
          <a:p>
            <a:r>
              <a:rPr lang="en-US" sz="1100"/>
              <a:t>This second element could be something like shapes, patterns, numbers, text, etc.</a:t>
            </a:r>
          </a:p>
          <a:p>
            <a:endParaRPr lang="en-US"/>
          </a:p>
          <a:p>
            <a:r>
              <a:rPr lang="en-US">
                <a:latin typeface="Calibri"/>
                <a:ea typeface="Calibri"/>
                <a:cs typeface="Calibri"/>
              </a:rPr>
              <a:t>In this example, we first have bar charts where yes=green, no=red and blue=maybe. </a:t>
            </a:r>
          </a:p>
          <a:p>
            <a:r>
              <a:rPr lang="en-US"/>
              <a:t>Red-Green color blindness, the most common, note how the red actually turns to green.</a:t>
            </a:r>
          </a:p>
          <a:p>
            <a:r>
              <a:rPr lang="en-US"/>
              <a:t>Full color blindness, there is very little difference in the color segments. </a:t>
            </a:r>
          </a:p>
          <a:p>
            <a:endParaRPr lang="en-US"/>
          </a:p>
          <a:p>
            <a:r>
              <a:rPr lang="en-US"/>
              <a:t>We could have made this chart accessible by adding a pattern to each color segment and outline each bar with a thin black line. </a:t>
            </a:r>
          </a:p>
          <a:p>
            <a:r>
              <a:rPr lang="en-US"/>
              <a:t>Another option would be to overlay the numeric data on each color segment with contrasting text.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048C0DC4-848F-CF18-987C-EFDD42D5E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53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E5BFC84F-951D-2140-8219-BF147F22613F}"/>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77CCD22D-058F-400F-9B94-BB3F2DBB78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0"/>
              </a:spcBef>
            </a:pPr>
            <a:r>
              <a:rPr lang="en-US" sz="1200" kern="100">
                <a:effectLst/>
                <a:latin typeface="Aptos" panose="020B0004020202020204" pitchFamily="34" charset="0"/>
                <a:ea typeface="DengXian" panose="02010600030101010101" pitchFamily="2" charset="-122"/>
                <a:cs typeface="Times New Roman" panose="02020603050405020304" pitchFamily="18" charset="0"/>
              </a:rPr>
              <a:t>When deciding to use multiple colors in your chart, Determine if using them is meaningful. If meaningful, use no more than 7 colors to reduce cognitive load. </a:t>
            </a:r>
          </a:p>
          <a:p>
            <a:pPr>
              <a:lnSpc>
                <a:spcPct val="115000"/>
              </a:lnSpc>
              <a:spcBef>
                <a:spcPts val="0"/>
              </a:spcBef>
            </a:pPr>
            <a:r>
              <a:rPr lang="en-US" sz="1200" kern="100">
                <a:effectLst/>
                <a:latin typeface="Aptos" panose="020B0004020202020204" pitchFamily="34" charset="0"/>
                <a:ea typeface="DengXian" panose="02010600030101010101" pitchFamily="2" charset="-122"/>
                <a:cs typeface="Times New Roman" panose="02020603050405020304" pitchFamily="18" charset="0"/>
              </a:rPr>
              <a:t>Also be aware of color meaning and </a:t>
            </a:r>
            <a:r>
              <a:rPr lang="en-US" sz="1200" u="sng" kern="10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3"/>
              </a:rPr>
              <a:t>symbolism</a:t>
            </a:r>
            <a:r>
              <a:rPr lang="en-US" sz="1200" u="sng" kern="100">
                <a:solidFill>
                  <a:srgbClr val="467886"/>
                </a:solidFill>
                <a:effectLst/>
                <a:latin typeface="Aptos" panose="020B0004020202020204" pitchFamily="34" charset="0"/>
                <a:ea typeface="DengXian" panose="02010600030101010101" pitchFamily="2" charset="-122"/>
                <a:cs typeface="Times New Roman" panose="02020603050405020304" pitchFamily="18" charset="0"/>
              </a:rPr>
              <a:t>.</a:t>
            </a:r>
            <a:endParaRPr lang="en-US" sz="1200" kern="100">
              <a:effectLst/>
              <a:latin typeface="Aptos" panose="020B0004020202020204" pitchFamily="34" charset="0"/>
              <a:ea typeface="DengXian" panose="02010600030101010101" pitchFamily="2" charset="-122"/>
              <a:cs typeface="Times New Roman" panose="02020603050405020304" pitchFamily="18" charset="0"/>
            </a:endParaRPr>
          </a:p>
          <a:p>
            <a:pPr lvl="1">
              <a:lnSpc>
                <a:spcPct val="120000"/>
              </a:lnSpc>
              <a:spcBef>
                <a:spcPts val="0"/>
              </a:spcBef>
            </a:pPr>
            <a:r>
              <a:rPr lang="en-US" sz="1200" kern="100">
                <a:effectLst/>
                <a:latin typeface="Aptos" panose="020B0004020202020204" pitchFamily="34" charset="0"/>
                <a:ea typeface="DengXian" panose="02010600030101010101" pitchFamily="2" charset="-122"/>
                <a:cs typeface="Times New Roman" panose="02020603050405020304" pitchFamily="18" charset="0"/>
              </a:rPr>
              <a:t>For example: </a:t>
            </a:r>
            <a:r>
              <a:rPr lang="en-US" sz="1200" b="1">
                <a:latin typeface="Calibri" panose="020F0502020204030204" pitchFamily="34" charset="0"/>
                <a:ea typeface="Calibri" panose="020F0502020204030204" pitchFamily="34" charset="0"/>
                <a:cs typeface="Calibri" panose="020F0502020204030204" pitchFamily="34" charset="0"/>
              </a:rPr>
              <a:t>Western societies </a:t>
            </a:r>
            <a:r>
              <a:rPr lang="en-US" sz="1200">
                <a:latin typeface="Calibri" panose="020F0502020204030204" pitchFamily="34" charset="0"/>
                <a:ea typeface="Calibri" panose="020F0502020204030204" pitchFamily="34" charset="0"/>
                <a:cs typeface="Calibri" panose="020F0502020204030204" pitchFamily="34" charset="0"/>
              </a:rPr>
              <a:t>typically have higher regard for blue over yellow, red sometimes has negative symbolism.</a:t>
            </a:r>
          </a:p>
          <a:p>
            <a:pPr lvl="1">
              <a:lnSpc>
                <a:spcPct val="120000"/>
              </a:lnSpc>
              <a:spcBef>
                <a:spcPts val="0"/>
              </a:spcBef>
            </a:pPr>
            <a:r>
              <a:rPr lang="en-US" sz="1200" b="1">
                <a:latin typeface="Calibri" panose="020F0502020204030204" pitchFamily="34" charset="0"/>
                <a:ea typeface="Calibri" panose="020F0502020204030204" pitchFamily="34" charset="0"/>
                <a:cs typeface="Calibri" panose="020F0502020204030204" pitchFamily="34" charset="0"/>
              </a:rPr>
              <a:t>Eastern societies </a:t>
            </a:r>
            <a:r>
              <a:rPr lang="en-US" sz="1200">
                <a:latin typeface="Calibri" panose="020F0502020204030204" pitchFamily="34" charset="0"/>
                <a:ea typeface="Calibri" panose="020F0502020204030204" pitchFamily="34" charset="0"/>
                <a:cs typeface="Calibri" panose="020F0502020204030204" pitchFamily="34" charset="0"/>
              </a:rPr>
              <a:t>prize the color yellow and don’t see red as alarming. </a:t>
            </a:r>
          </a:p>
          <a:p>
            <a:pPr>
              <a:lnSpc>
                <a:spcPct val="120000"/>
              </a:lnSpc>
              <a:spcBef>
                <a:spcPts val="0"/>
              </a:spcBef>
              <a:spcAft>
                <a:spcPts val="800"/>
              </a:spcAft>
            </a:pPr>
            <a:r>
              <a:rPr lang="en-US" sz="1200"/>
              <a:t>Keep your backgrounds neutral and consistent.</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35FE45A5-C6A4-D3C3-6D64-AE1201BD62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087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61FB8E0-A3D7-D9DC-2D39-9237C5907623}"/>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8CB3A319-6856-6B3B-6296-B5D456B26D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en-US"/>
              <a:t>Keep Visualizations Understandable</a:t>
            </a:r>
          </a:p>
          <a:p>
            <a:pPr marL="0" marR="0" lvl="0" indent="0">
              <a:lnSpc>
                <a:spcPct val="115000"/>
              </a:lnSpc>
              <a:spcBef>
                <a:spcPts val="0"/>
              </a:spcBef>
              <a:spcAft>
                <a:spcPts val="0"/>
              </a:spcAft>
              <a:buFont typeface="Symbol" panose="05050102010706020507" pitchFamily="18" charset="2"/>
              <a:buNone/>
            </a:pPr>
            <a:r>
              <a:rPr lang="en-US" sz="1100" kern="100">
                <a:effectLst/>
                <a:latin typeface="Aptos" panose="020B0004020202020204" pitchFamily="34" charset="0"/>
                <a:ea typeface="DengXian" panose="02010600030101010101" pitchFamily="2" charset="-122"/>
                <a:cs typeface="Times New Roman" panose="02020603050405020304" pitchFamily="18" charset="0"/>
              </a:rPr>
              <a:t>We talked about this in Module 4 when creating documents. The same applies for complex images.</a:t>
            </a:r>
          </a:p>
          <a:p>
            <a:pPr marL="342900" marR="0" lvl="0" indent="-342900">
              <a:lnSpc>
                <a:spcPct val="115000"/>
              </a:lnSpc>
              <a:spcBef>
                <a:spcPts val="0"/>
              </a:spcBef>
              <a:spcAft>
                <a:spcPts val="0"/>
              </a:spcAft>
              <a:buFont typeface="Symbol" panose="05050102010706020507" pitchFamily="18" charset="2"/>
              <a:buChar char=""/>
            </a:pPr>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Aptos" panose="020B0004020202020204" pitchFamily="34" charset="0"/>
                <a:ea typeface="DengXian" panose="02010600030101010101" pitchFamily="2" charset="-122"/>
                <a:cs typeface="Times New Roman" panose="02020603050405020304" pitchFamily="18" charset="0"/>
              </a:rPr>
              <a:t>Use plain language (6</a:t>
            </a:r>
            <a:r>
              <a:rPr lang="en-US" sz="1100" kern="100" baseline="30000">
                <a:effectLst/>
                <a:latin typeface="Aptos" panose="020B0004020202020204" pitchFamily="34" charset="0"/>
                <a:ea typeface="DengXian" panose="02010600030101010101" pitchFamily="2" charset="-122"/>
                <a:cs typeface="Times New Roman" panose="02020603050405020304" pitchFamily="18" charset="0"/>
              </a:rPr>
              <a:t>th</a:t>
            </a:r>
            <a:r>
              <a:rPr lang="en-US" sz="1100" kern="100">
                <a:effectLst/>
                <a:latin typeface="Aptos" panose="020B0004020202020204" pitchFamily="34" charset="0"/>
                <a:ea typeface="DengXian" panose="02010600030101010101" pitchFamily="2" charset="-122"/>
                <a:cs typeface="Times New Roman" panose="02020603050405020304" pitchFamily="18" charset="0"/>
              </a:rPr>
              <a:t>-8</a:t>
            </a:r>
            <a:r>
              <a:rPr lang="en-US" sz="1100" kern="100" baseline="30000">
                <a:effectLst/>
                <a:latin typeface="Aptos" panose="020B0004020202020204" pitchFamily="34" charset="0"/>
                <a:ea typeface="DengXian" panose="02010600030101010101" pitchFamily="2" charset="-122"/>
                <a:cs typeface="Times New Roman" panose="02020603050405020304" pitchFamily="18" charset="0"/>
              </a:rPr>
              <a:t>th</a:t>
            </a:r>
            <a:r>
              <a:rPr lang="en-US" sz="1100" kern="100">
                <a:effectLst/>
                <a:latin typeface="Aptos" panose="020B0004020202020204" pitchFamily="34" charset="0"/>
                <a:ea typeface="DengXian" panose="02010600030101010101" pitchFamily="2" charset="-122"/>
                <a:cs typeface="Times New Roman" panose="02020603050405020304" pitchFamily="18" charset="0"/>
              </a:rPr>
              <a:t> grade reading level). Take advantage of the Editor feature in MS Word</a:t>
            </a:r>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Aptos" panose="020B0004020202020204" pitchFamily="34" charset="0"/>
                <a:ea typeface="DengXian" panose="02010600030101010101" pitchFamily="2" charset="-122"/>
                <a:cs typeface="Times New Roman" panose="02020603050405020304" pitchFamily="18" charset="0"/>
              </a:rPr>
              <a:t>Create simple, easy to understand titles to describe your visualizations</a:t>
            </a:r>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Aptos" panose="020B0004020202020204" pitchFamily="34" charset="0"/>
                <a:ea typeface="DengXian" panose="02010600030101010101" pitchFamily="2" charset="-122"/>
                <a:cs typeface="Times New Roman" panose="02020603050405020304" pitchFamily="18" charset="0"/>
              </a:rPr>
              <a:t>Use 11 pt. font or larger, sanserif fonts like Tahoma or Verdana</a:t>
            </a:r>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DengXian Light" panose="02010600030101010101" pitchFamily="2" charset="-122"/>
                <a:cs typeface="Times New Roman" panose="02020603050405020304" pitchFamily="18" charset="0"/>
              </a:rPr>
              <a:t>Don’t use u</a:t>
            </a:r>
            <a:r>
              <a:rPr lang="en-US" sz="1100" kern="100">
                <a:effectLst/>
                <a:latin typeface="Calibri" panose="020F0502020204030204" pitchFamily="34" charset="0"/>
                <a:ea typeface="DengXian" panose="02010600030101010101" pitchFamily="2" charset="-122"/>
                <a:cs typeface="Times New Roman" panose="02020603050405020304" pitchFamily="18" charset="0"/>
              </a:rPr>
              <a:t>nnecessary words and abbreviations  </a:t>
            </a:r>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pPr marL="342900" marR="0" lvl="0" indent="-342900">
              <a:lnSpc>
                <a:spcPct val="115000"/>
              </a:lnSpc>
              <a:spcBef>
                <a:spcPts val="0"/>
              </a:spcBef>
              <a:spcAft>
                <a:spcPts val="800"/>
              </a:spcAft>
              <a:buFont typeface="Symbol" panose="05050102010706020507" pitchFamily="18" charset="2"/>
              <a:buChar char=""/>
            </a:pPr>
            <a:r>
              <a:rPr lang="en-US" sz="1100" kern="100">
                <a:effectLst/>
                <a:latin typeface="Calibri" panose="020F0502020204030204" pitchFamily="34" charset="0"/>
                <a:ea typeface="DengXian" panose="02010600030101010101" pitchFamily="2" charset="-122"/>
                <a:cs typeface="Times New Roman" panose="02020603050405020304" pitchFamily="18" charset="0"/>
              </a:rPr>
              <a:t>Don’t overload</a:t>
            </a:r>
            <a:r>
              <a:rPr lang="en-US" sz="1100" kern="100">
                <a:effectLst/>
                <a:latin typeface="Calibri" panose="020F0502020204030204" pitchFamily="34" charset="0"/>
                <a:ea typeface="DengXian Light" panose="02010600030101010101" pitchFamily="2" charset="-122"/>
                <a:cs typeface="Times New Roman" panose="02020603050405020304" pitchFamily="18" charset="0"/>
              </a:rPr>
              <a:t>, balance with whitespace</a:t>
            </a:r>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08820206-ED2C-C90D-8FE8-25B5F31E74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543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086FE233-AA9E-C2F4-3484-C7D8BACC34A0}"/>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F5729D57-D8A9-AF7D-CAD4-EB2825FC70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When it comes to Charts and Graphs – Choose an Appropriate Type</a:t>
            </a:r>
          </a:p>
          <a:p>
            <a:endParaRPr lang="en-US">
              <a:effectLst/>
            </a:endParaRPr>
          </a:p>
          <a:p>
            <a:r>
              <a:rPr lang="en-US">
                <a:effectLst/>
              </a:rPr>
              <a:t>You have the ability to create your own charts through the chart feature in Microsoft Office tools like Excel, Word and PowerPoint.</a:t>
            </a:r>
          </a:p>
          <a:p>
            <a:endParaRPr lang="en-US"/>
          </a:p>
          <a:p>
            <a:r>
              <a:rPr lang="en-US"/>
              <a:t>These are the top three recommended chart types:</a:t>
            </a:r>
          </a:p>
          <a:p>
            <a:endParaRPr lang="en-US"/>
          </a:p>
          <a:p>
            <a:pPr marL="0" marR="0">
              <a:lnSpc>
                <a:spcPct val="115000"/>
              </a:lnSpc>
              <a:spcBef>
                <a:spcPts val="0"/>
              </a:spcBef>
              <a:spcAft>
                <a:spcPts val="800"/>
              </a:spcAft>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Bars/Stacked Bars</a:t>
            </a:r>
            <a:r>
              <a:rPr lang="en-US" sz="1100" kern="100">
                <a:effectLst/>
                <a:latin typeface="Aptos" panose="020B0004020202020204" pitchFamily="34" charset="0"/>
                <a:ea typeface="DengXian" panose="02010600030101010101" pitchFamily="2" charset="-122"/>
                <a:cs typeface="Times New Roman" panose="02020603050405020304" pitchFamily="18" charset="0"/>
              </a:rPr>
              <a:t> – </a:t>
            </a:r>
            <a:r>
              <a:rPr lang="en-US" sz="1100" b="1" kern="100">
                <a:effectLst/>
                <a:latin typeface="Aptos" panose="020B0004020202020204" pitchFamily="34" charset="0"/>
                <a:ea typeface="DengXian" panose="02010600030101010101" pitchFamily="2" charset="-122"/>
                <a:cs typeface="Times New Roman" panose="02020603050405020304" pitchFamily="18" charset="0"/>
              </a:rPr>
              <a:t>Quantities</a:t>
            </a:r>
            <a:r>
              <a:rPr lang="en-US" sz="1100" kern="100">
                <a:effectLst/>
                <a:latin typeface="Aptos" panose="020B0004020202020204" pitchFamily="34" charset="0"/>
                <a:ea typeface="DengXian" panose="02010600030101010101" pitchFamily="2" charset="-122"/>
                <a:cs typeface="Times New Roman" panose="02020603050405020304" pitchFamily="18" charset="0"/>
              </a:rPr>
              <a:t> across </a:t>
            </a:r>
            <a:r>
              <a:rPr lang="en-US" sz="1100" b="1" kern="100">
                <a:effectLst/>
                <a:latin typeface="Aptos" panose="020B0004020202020204" pitchFamily="34" charset="0"/>
                <a:ea typeface="DengXian" panose="02010600030101010101" pitchFamily="2" charset="-122"/>
                <a:cs typeface="Times New Roman" panose="02020603050405020304" pitchFamily="18" charset="0"/>
              </a:rPr>
              <a:t>categories</a:t>
            </a:r>
            <a:r>
              <a:rPr lang="en-US" sz="1100" kern="100">
                <a:effectLst/>
                <a:latin typeface="Aptos" panose="020B0004020202020204" pitchFamily="34" charset="0"/>
                <a:ea typeface="DengXian" panose="02010600030101010101" pitchFamily="2" charset="-122"/>
                <a:cs typeface="Times New Roman" panose="02020603050405020304" pitchFamily="18" charset="0"/>
              </a:rPr>
              <a:t>. They provide clear distinctions between data points and are generally easy to interpret.   </a:t>
            </a:r>
          </a:p>
          <a:p>
            <a:pPr marL="0">
              <a:lnSpc>
                <a:spcPct val="115000"/>
              </a:lnSpc>
              <a:spcBef>
                <a:spcPts val="0"/>
              </a:spcBef>
              <a:spcAft>
                <a:spcPts val="800"/>
              </a:spcAft>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Line/Area Graphs</a:t>
            </a:r>
            <a:r>
              <a:rPr lang="en-US" sz="1100" kern="100">
                <a:effectLst/>
                <a:latin typeface="Aptos" panose="020B0004020202020204" pitchFamily="34" charset="0"/>
                <a:ea typeface="DengXian" panose="02010600030101010101" pitchFamily="2" charset="-122"/>
                <a:cs typeface="Times New Roman" panose="02020603050405020304" pitchFamily="18" charset="0"/>
              </a:rPr>
              <a:t> – </a:t>
            </a:r>
            <a:r>
              <a:rPr lang="en-US" sz="1100" b="1" kern="100">
                <a:effectLst/>
                <a:latin typeface="Aptos" panose="020B0004020202020204" pitchFamily="34" charset="0"/>
                <a:ea typeface="DengXian" panose="02010600030101010101" pitchFamily="2" charset="-122"/>
                <a:cs typeface="Times New Roman" panose="02020603050405020304" pitchFamily="18" charset="0"/>
              </a:rPr>
              <a:t>Patterns</a:t>
            </a:r>
            <a:r>
              <a:rPr lang="en-US" sz="1100" kern="100">
                <a:effectLst/>
                <a:latin typeface="Aptos" panose="020B0004020202020204" pitchFamily="34" charset="0"/>
                <a:ea typeface="DengXian" panose="02010600030101010101" pitchFamily="2" charset="-122"/>
                <a:cs typeface="Times New Roman" panose="02020603050405020304" pitchFamily="18" charset="0"/>
              </a:rPr>
              <a:t> over </a:t>
            </a:r>
            <a:r>
              <a:rPr lang="en-US" sz="1100" b="1" kern="100">
                <a:effectLst/>
                <a:latin typeface="Aptos" panose="020B0004020202020204" pitchFamily="34" charset="0"/>
                <a:ea typeface="DengXian" panose="02010600030101010101" pitchFamily="2" charset="-122"/>
                <a:cs typeface="Times New Roman" panose="02020603050405020304" pitchFamily="18" charset="0"/>
              </a:rPr>
              <a:t>time.</a:t>
            </a:r>
          </a:p>
          <a:p>
            <a:pPr marL="0">
              <a:lnSpc>
                <a:spcPct val="115000"/>
              </a:lnSpc>
              <a:spcBef>
                <a:spcPts val="0"/>
              </a:spcBef>
              <a:spcAft>
                <a:spcPts val="800"/>
              </a:spcAft>
            </a:pPr>
            <a:r>
              <a:rPr lang="en-US" sz="1100" b="1">
                <a:effectLst/>
                <a:latin typeface="Aptos" panose="020B0004020202020204" pitchFamily="34" charset="0"/>
                <a:ea typeface="DengXian" panose="02010600030101010101" pitchFamily="2" charset="-122"/>
                <a:cs typeface="Times New Roman" panose="02020603050405020304" pitchFamily="18" charset="0"/>
              </a:rPr>
              <a:t>Pie/Donut Charts</a:t>
            </a:r>
            <a:r>
              <a:rPr lang="en-US" sz="1100">
                <a:effectLst/>
                <a:latin typeface="Aptos" panose="020B0004020202020204" pitchFamily="34" charset="0"/>
                <a:ea typeface="DengXian" panose="02010600030101010101" pitchFamily="2" charset="-122"/>
                <a:cs typeface="Times New Roman" panose="02020603050405020304" pitchFamily="18" charset="0"/>
              </a:rPr>
              <a:t> – </a:t>
            </a:r>
            <a:r>
              <a:rPr lang="en-US" sz="1100" b="1">
                <a:effectLst/>
                <a:latin typeface="Aptos" panose="020B0004020202020204" pitchFamily="34" charset="0"/>
                <a:ea typeface="DengXian" panose="02010600030101010101" pitchFamily="2" charset="-122"/>
                <a:cs typeface="Times New Roman" panose="02020603050405020304" pitchFamily="18" charset="0"/>
              </a:rPr>
              <a:t>Proportions</a:t>
            </a:r>
            <a:r>
              <a:rPr lang="en-US" sz="1100">
                <a:effectLst/>
                <a:latin typeface="Aptos" panose="020B0004020202020204" pitchFamily="34" charset="0"/>
                <a:ea typeface="DengXian" panose="02010600030101010101" pitchFamily="2" charset="-122"/>
                <a:cs typeface="Times New Roman" panose="02020603050405020304" pitchFamily="18" charset="0"/>
              </a:rPr>
              <a:t> within a </a:t>
            </a:r>
            <a:r>
              <a:rPr lang="en-US" sz="1100" b="1">
                <a:effectLst/>
                <a:latin typeface="Aptos" panose="020B0004020202020204" pitchFamily="34" charset="0"/>
                <a:ea typeface="DengXian" panose="02010600030101010101" pitchFamily="2" charset="-122"/>
                <a:cs typeface="Times New Roman" panose="02020603050405020304" pitchFamily="18" charset="0"/>
              </a:rPr>
              <a:t>whole. </a:t>
            </a:r>
            <a:r>
              <a:rPr lang="en-US" sz="1100">
                <a:effectLst/>
                <a:latin typeface="Aptos" panose="020B0004020202020204" pitchFamily="34" charset="0"/>
                <a:ea typeface="DengXian" panose="02010600030101010101" pitchFamily="2" charset="-122"/>
                <a:cs typeface="Times New Roman" panose="02020603050405020304" pitchFamily="18" charset="0"/>
              </a:rPr>
              <a:t>They can be challenging for some users to interpret accurately, especially when segments are similar in size. Stacked bar charts accomplish the same goal.</a:t>
            </a:r>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0B941E88-3F47-1F97-FB6B-36E54F3D20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840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70C6523-E504-6D74-410B-F42609EFB16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42F734A7-7F85-1782-CC48-5B6D4BFC05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effectLst/>
              </a:rPr>
              <a:t>After you choose your chart type, what other things should you think about to make your chart understandable to the widest possible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Aptos" panose="020B0004020202020204" pitchFamily="34" charset="0"/>
                <a:ea typeface="DengXian" panose="02010600030101010101" pitchFamily="2" charset="-122"/>
                <a:cs typeface="Times New Roman" panose="02020603050405020304" pitchFamily="18" charset="0"/>
              </a:rPr>
              <a:t>The Y axes should almost always start at zero</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1100" kern="100">
                <a:effectLst/>
                <a:latin typeface="Aptos" panose="020B0004020202020204" pitchFamily="34" charset="0"/>
                <a:ea typeface="DengXian" panose="02010600030101010101" pitchFamily="2" charset="-122"/>
                <a:cs typeface="Times New Roman" panose="02020603050405020304" pitchFamily="18" charset="0"/>
              </a:rPr>
              <a:t>Note that in c</a:t>
            </a:r>
            <a:r>
              <a:rPr lang="en-US" sz="1100" kern="100">
                <a:latin typeface="Aptos" panose="020B0004020202020204" pitchFamily="34" charset="0"/>
                <a:ea typeface="DengXian" panose="02010600030101010101" pitchFamily="2" charset="-122"/>
                <a:cs typeface="Times New Roman" panose="02020603050405020304" pitchFamily="18" charset="0"/>
              </a:rPr>
              <a:t>ertain cases, truncate (trim) axes</a:t>
            </a:r>
            <a:br>
              <a:rPr lang="en-US" sz="1100" kern="100">
                <a:effectLst/>
                <a:latin typeface="Aptos" panose="020B0004020202020204" pitchFamily="34" charset="0"/>
                <a:ea typeface="DengXian" panose="02010600030101010101" pitchFamily="2" charset="-122"/>
                <a:cs typeface="Times New Roman" panose="02020603050405020304" pitchFamily="18" charset="0"/>
              </a:rPr>
            </a:br>
            <a:r>
              <a:rPr lang="en-US" sz="1100" kern="100">
                <a:effectLst/>
                <a:latin typeface="Aptos" panose="020B0004020202020204" pitchFamily="34" charset="0"/>
                <a:ea typeface="DengXian" panose="02010600030101010101" pitchFamily="2" charset="-122"/>
                <a:cs typeface="Times New Roman" panose="02020603050405020304" pitchFamily="18" charset="0"/>
              </a:rPr>
              <a:t>Let’s look at an example to the left, setting the Y axes to zero does not make sense for temperature numbers, making the trend information vague. Focusing in like a lens between 50-60 degrees gives more clarity to the trend data.</a:t>
            </a:r>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Aptos" panose="020B0004020202020204" pitchFamily="34" charset="0"/>
                <a:ea typeface="DengXian" panose="02010600030101010101" pitchFamily="2" charset="-122"/>
                <a:cs typeface="Times New Roman" panose="02020603050405020304" pitchFamily="18" charset="0"/>
              </a:rPr>
              <a:t>Use both </a:t>
            </a:r>
            <a:r>
              <a:rPr lang="en-US" sz="1100" b="1" kern="100">
                <a:effectLst/>
                <a:latin typeface="Aptos" panose="020B0004020202020204" pitchFamily="34" charset="0"/>
                <a:ea typeface="DengXian" panose="02010600030101010101" pitchFamily="2" charset="-122"/>
                <a:cs typeface="Times New Roman" panose="02020603050405020304" pitchFamily="18" charset="0"/>
              </a:rPr>
              <a:t>shapes </a:t>
            </a:r>
            <a:r>
              <a:rPr lang="en-US" sz="1100" kern="100">
                <a:effectLst/>
                <a:latin typeface="Aptos" panose="020B0004020202020204" pitchFamily="34" charset="0"/>
                <a:ea typeface="DengXian" panose="02010600030101010101" pitchFamily="2" charset="-122"/>
                <a:cs typeface="Times New Roman" panose="02020603050405020304" pitchFamily="18" charset="0"/>
              </a:rPr>
              <a:t>and </a:t>
            </a:r>
            <a:r>
              <a:rPr lang="en-US" sz="1100" b="1" kern="100">
                <a:effectLst/>
                <a:latin typeface="Aptos" panose="020B0004020202020204" pitchFamily="34" charset="0"/>
                <a:ea typeface="DengXian" panose="02010600030101010101" pitchFamily="2" charset="-122"/>
                <a:cs typeface="Times New Roman" panose="02020603050405020304" pitchFamily="18" charset="0"/>
              </a:rPr>
              <a:t>labels </a:t>
            </a:r>
            <a:r>
              <a:rPr lang="en-US" sz="1100" kern="100">
                <a:effectLst/>
                <a:latin typeface="Aptos" panose="020B0004020202020204" pitchFamily="34" charset="0"/>
                <a:ea typeface="DengXian" panose="02010600030101010101" pitchFamily="2" charset="-122"/>
                <a:cs typeface="Times New Roman" panose="02020603050405020304" pitchFamily="18" charset="0"/>
              </a:rPr>
              <a:t>that are clear and distinctive</a:t>
            </a:r>
          </a:p>
          <a:p>
            <a:pPr marL="342900" marR="0" lvl="0" indent="-342900">
              <a:lnSpc>
                <a:spcPct val="115000"/>
              </a:lnSpc>
              <a:spcBef>
                <a:spcPts val="0"/>
              </a:spcBef>
              <a:spcAft>
                <a:spcPts val="0"/>
              </a:spcAft>
              <a:buFont typeface="Symbol" panose="05050102010706020507" pitchFamily="18" charset="2"/>
              <a:buChar char=""/>
            </a:pPr>
            <a:r>
              <a:rPr lang="en-US" sz="1100" kern="100">
                <a:effectLst/>
                <a:latin typeface="Aptos" panose="020B0004020202020204" pitchFamily="34" charset="0"/>
                <a:ea typeface="DengXian" panose="02010600030101010101" pitchFamily="2" charset="-122"/>
                <a:cs typeface="Times New Roman" panose="02020603050405020304" pitchFamily="18" charset="0"/>
              </a:rPr>
              <a:t>Redundant encoding is key! What is redundant encoding? In this line chart example to the right,  specific points are plotted  along the line as well as labeling the point numerically</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684B272F-197D-0275-3002-6D74FFB70A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945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83E8BE1-5A3D-44B5-6EB1-9BCA65EF8856}"/>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4CB714DF-A32F-9C73-5EC3-0C64C28914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In module 4, we discussed the importance of color contrast. </a:t>
            </a:r>
          </a:p>
          <a:p>
            <a:r>
              <a:rPr lang="en-US"/>
              <a:t>The following few slides give examples of how to handle color contrast specifically within charts and graphs.</a:t>
            </a:r>
          </a:p>
          <a:p>
            <a:pPr marL="0" marR="0" indent="0">
              <a:lnSpc>
                <a:spcPct val="115000"/>
              </a:lnSpc>
              <a:spcBef>
                <a:spcPts val="400"/>
              </a:spcBef>
              <a:spcAft>
                <a:spcPts val="200"/>
              </a:spcAft>
              <a:buNone/>
            </a:pPr>
            <a:r>
              <a:rPr lang="en-US" sz="1050" b="1" i="1" kern="100">
                <a:solidFill>
                  <a:srgbClr val="0F4761"/>
                </a:solidFill>
                <a:effectLst/>
                <a:latin typeface="Aptos" panose="020B0004020202020204" pitchFamily="34" charset="0"/>
                <a:ea typeface="DengXian Light" panose="02010600030101010101" pitchFamily="2" charset="-122"/>
                <a:cs typeface="Times New Roman" panose="02020603050405020304" pitchFamily="18" charset="0"/>
              </a:rPr>
              <a:t>Example 1: Bar Chart</a:t>
            </a:r>
          </a:p>
          <a:p>
            <a:pPr marL="0" marR="0">
              <a:lnSpc>
                <a:spcPct val="115000"/>
              </a:lnSpc>
              <a:spcBef>
                <a:spcPts val="0"/>
              </a:spcBef>
              <a:spcAft>
                <a:spcPts val="800"/>
              </a:spcAft>
            </a:pPr>
            <a:r>
              <a:rPr lang="en-US" sz="1100" kern="100">
                <a:effectLst/>
                <a:latin typeface="Aptos" panose="020B0004020202020204" pitchFamily="34" charset="0"/>
                <a:ea typeface="DengXian" panose="02010600030101010101" pitchFamily="2" charset="-122"/>
                <a:cs typeface="Times New Roman" panose="02020603050405020304" pitchFamily="18" charset="0"/>
              </a:rPr>
              <a:t>In the following example, we have a 3-color bar chart. When testing the contrast, the blue, orange and gray colors don’t pass 3:1 contrast with the background (white).</a:t>
            </a:r>
          </a:p>
          <a:p>
            <a:endParaRPr lang="en-US"/>
          </a:p>
          <a:p>
            <a:endParaRPr lang="en-US" sz="2000" kern="100">
              <a:effectLst/>
              <a:latin typeface="Aptos" panose="020B0004020202020204" pitchFamily="34" charset="0"/>
              <a:ea typeface="DengXian" panose="02010600030101010101" pitchFamily="2" charset="-122"/>
              <a:cs typeface="Times New Roman" panose="02020603050405020304" pitchFamily="18" charset="0"/>
            </a:endParaRPr>
          </a:p>
          <a:p>
            <a:endParaRPr lang="en-US" sz="2000" kern="100">
              <a:effectLst/>
              <a:latin typeface="Aptos" panose="020B0004020202020204" pitchFamily="34" charset="0"/>
              <a:ea typeface="DengXian" panose="02010600030101010101" pitchFamily="2" charset="-122"/>
              <a:cs typeface="Times New Roman" panose="02020603050405020304" pitchFamily="18" charset="0"/>
            </a:endParaRPr>
          </a:p>
          <a:p>
            <a:endParaRPr lang="en-US"/>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6DA2BF62-877D-335B-E16D-511DEAAEBB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29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A521EBEC-5E0A-AFB0-C912-4EB432730DE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2C24BA06-69BE-7EBE-D8E9-9D14EB7B58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800"/>
              </a:spcAft>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Here are a couple of solutions</a:t>
            </a:r>
          </a:p>
          <a:p>
            <a:pPr marL="0" marR="0">
              <a:lnSpc>
                <a:spcPct val="115000"/>
              </a:lnSpc>
              <a:spcBef>
                <a:spcPts val="0"/>
              </a:spcBef>
              <a:spcAft>
                <a:spcPts val="800"/>
              </a:spcAft>
            </a:pPr>
            <a:endParaRPr lang="en-US" sz="1100" b="1" kern="100">
              <a:effectLst/>
              <a:latin typeface="Aptos" panose="020B0004020202020204" pitchFamily="34" charset="0"/>
              <a:ea typeface="DengXian" panose="02010600030101010101" pitchFamily="2" charset="-122"/>
              <a:cs typeface="Times New Roman" panose="02020603050405020304" pitchFamily="18" charset="0"/>
            </a:endParaRPr>
          </a:p>
          <a:p>
            <a:pPr marL="0" marR="0">
              <a:lnSpc>
                <a:spcPct val="115000"/>
              </a:lnSpc>
              <a:spcBef>
                <a:spcPts val="0"/>
              </a:spcBef>
              <a:spcAft>
                <a:spcPts val="800"/>
              </a:spcAft>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Solution 1: Darken the bars. </a:t>
            </a:r>
            <a:r>
              <a:rPr lang="en-US" sz="1100" kern="100">
                <a:effectLst/>
                <a:latin typeface="Aptos" panose="020B0004020202020204" pitchFamily="34" charset="0"/>
                <a:ea typeface="DengXian" panose="02010600030101010101" pitchFamily="2" charset="-122"/>
                <a:cs typeface="Times New Roman" panose="02020603050405020304" pitchFamily="18" charset="0"/>
              </a:rPr>
              <a:t>Darken the three colors till they pass 3:1 contrast with the white background. </a:t>
            </a:r>
          </a:p>
          <a:p>
            <a:pPr marL="0" marR="0">
              <a:lnSpc>
                <a:spcPct val="115000"/>
              </a:lnSpc>
              <a:spcBef>
                <a:spcPts val="0"/>
              </a:spcBef>
              <a:spcAft>
                <a:spcPts val="800"/>
              </a:spcAft>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Solution 2: Apply a dark outline. </a:t>
            </a:r>
            <a:r>
              <a:rPr lang="en-US" sz="1100" kern="100">
                <a:effectLst/>
                <a:latin typeface="Aptos" panose="020B0004020202020204" pitchFamily="34" charset="0"/>
                <a:ea typeface="DengXian" panose="02010600030101010101" pitchFamily="2" charset="-122"/>
                <a:cs typeface="Times New Roman" panose="02020603050405020304" pitchFamily="18" charset="0"/>
              </a:rPr>
              <a:t>Outline each element (bar) in a dark color, like black. The black now becomes the contrast color for each colored bar. See example below.</a:t>
            </a:r>
          </a:p>
          <a:p>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endParaRPr lang="en-US"/>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4176573A-D374-3B88-BD43-C3DF929505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903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32D4B19C-1941-BEF2-035E-C088EB272C15}"/>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C86E188C-DD70-399C-D122-F2990A936A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400"/>
              </a:spcBef>
              <a:spcAft>
                <a:spcPts val="200"/>
              </a:spcAft>
              <a:buNone/>
            </a:pPr>
            <a:r>
              <a:rPr lang="en-US" sz="1100" b="1" i="1" kern="100">
                <a:solidFill>
                  <a:srgbClr val="0F4761"/>
                </a:solidFill>
                <a:effectLst/>
                <a:latin typeface="Aptos" panose="020B0004020202020204" pitchFamily="34" charset="0"/>
                <a:ea typeface="DengXian Light" panose="02010600030101010101" pitchFamily="2" charset="-122"/>
                <a:cs typeface="Times New Roman" panose="02020603050405020304" pitchFamily="18" charset="0"/>
              </a:rPr>
              <a:t>Example 2: Pie Chart</a:t>
            </a:r>
          </a:p>
          <a:p>
            <a:pPr marL="0" marR="0">
              <a:lnSpc>
                <a:spcPct val="115000"/>
              </a:lnSpc>
              <a:spcBef>
                <a:spcPts val="0"/>
              </a:spcBef>
              <a:spcAft>
                <a:spcPts val="800"/>
              </a:spcAft>
            </a:pPr>
            <a:r>
              <a:rPr lang="en-US" sz="1100" kern="100">
                <a:effectLst/>
                <a:latin typeface="Aptos" panose="020B0004020202020204" pitchFamily="34" charset="0"/>
                <a:ea typeface="DengXian" panose="02010600030101010101" pitchFamily="2" charset="-122"/>
                <a:cs typeface="Times New Roman" panose="02020603050405020304" pitchFamily="18" charset="0"/>
              </a:rPr>
              <a:t>In the case of pie charts and maps, the contrast check involves testing adjoining elements (or elements that touch each other). </a:t>
            </a:r>
          </a:p>
          <a:p>
            <a:pPr marL="0" marR="0">
              <a:lnSpc>
                <a:spcPct val="115000"/>
              </a:lnSpc>
              <a:spcBef>
                <a:spcPts val="0"/>
              </a:spcBef>
              <a:spcAft>
                <a:spcPts val="800"/>
              </a:spcAft>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Pie Chart Solution 1: Alternate the contrast in each pie piece</a:t>
            </a:r>
            <a:r>
              <a:rPr lang="en-US" sz="1100" kern="100">
                <a:effectLst/>
                <a:latin typeface="Aptos" panose="020B0004020202020204" pitchFamily="34" charset="0"/>
                <a:ea typeface="DengXian" panose="02010600030101010101" pitchFamily="2" charset="-122"/>
                <a:cs typeface="Times New Roman" panose="02020603050405020304" pitchFamily="18" charset="0"/>
              </a:rPr>
              <a:t>. You’ll notice in the following 4-color pie chart, the pie pieces alternate with light and dark colors. The adjoining pie pieces are tested and they pass 3:1 color contrast.</a:t>
            </a:r>
          </a:p>
          <a:p>
            <a:endParaRPr lang="en-US"/>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5DA2100C-B8AC-4086-673D-285D46146B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86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F1062CF6-3A19-A8A6-4DE5-5DA1F1FDC8C5}"/>
            </a:ext>
          </a:extLst>
        </p:cNvPr>
        <p:cNvGrpSpPr/>
        <p:nvPr/>
      </p:nvGrpSpPr>
      <p:grpSpPr>
        <a:xfrm>
          <a:off x="0" y="0"/>
          <a:ext cx="0" cy="0"/>
          <a:chOff x="0" y="0"/>
          <a:chExt cx="0" cy="0"/>
        </a:xfrm>
      </p:grpSpPr>
      <p:sp>
        <p:nvSpPr>
          <p:cNvPr id="206" name="Google Shape;206;p8:notes">
            <a:extLst>
              <a:ext uri="{FF2B5EF4-FFF2-40B4-BE49-F238E27FC236}">
                <a16:creationId xmlns:a16="http://schemas.microsoft.com/office/drawing/2014/main" id="{8B4F2AEF-D466-36E1-22F0-3BF78D24FD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primary audience is adults identified as having some type of disability. This affects 1 in 4 American adults (73.4 million) and almost 1 in 3 Missouri adults (1.5 million).</a:t>
            </a:r>
          </a:p>
          <a:p>
            <a:pPr marL="0" lvl="0" indent="0" algn="l" rtl="0">
              <a:spcBef>
                <a:spcPts val="0"/>
              </a:spcBef>
              <a:spcAft>
                <a:spcPts val="0"/>
              </a:spcAft>
              <a:buNone/>
            </a:pPr>
            <a:endParaRPr/>
          </a:p>
        </p:txBody>
      </p:sp>
      <p:sp>
        <p:nvSpPr>
          <p:cNvPr id="207" name="Google Shape;207;p8:notes">
            <a:extLst>
              <a:ext uri="{FF2B5EF4-FFF2-40B4-BE49-F238E27FC236}">
                <a16:creationId xmlns:a16="http://schemas.microsoft.com/office/drawing/2014/main" id="{9C989714-F8C3-10FC-A47C-57DCB310C1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4694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226DE013-AC0F-E650-9708-ED3DE19C3AB2}"/>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992C6D34-7899-7B30-6A5F-C876FDAE8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00">
                <a:effectLst/>
                <a:latin typeface="Aptos" panose="020B0004020202020204" pitchFamily="34" charset="0"/>
                <a:ea typeface="DengXian" panose="02010600030101010101" pitchFamily="2" charset="-122"/>
                <a:cs typeface="Times New Roman" panose="02020603050405020304" pitchFamily="18" charset="0"/>
              </a:rPr>
              <a:t>Pie Chart Solution 2: Apply a dark outline. </a:t>
            </a:r>
            <a:r>
              <a:rPr lang="en-US" sz="1100" kern="100">
                <a:effectLst/>
                <a:latin typeface="Aptos" panose="020B0004020202020204" pitchFamily="34" charset="0"/>
                <a:ea typeface="DengXian" panose="02010600030101010101" pitchFamily="2" charset="-122"/>
                <a:cs typeface="Times New Roman" panose="02020603050405020304" pitchFamily="18" charset="0"/>
              </a:rPr>
              <a:t>In the following 4-color pie chart, the color contrast does not vary. Instead of changing the pie piece colors, a black outline was applied to each pie piece. All pie piece colors now pass the 3:1 contrast against the black outline. </a:t>
            </a:r>
          </a:p>
          <a:p>
            <a:endParaRPr lang="en-US" sz="1100" kern="100">
              <a:effectLst/>
              <a:latin typeface="Aptos" panose="020B0004020202020204" pitchFamily="34" charset="0"/>
              <a:ea typeface="DengXian" panose="02010600030101010101" pitchFamily="2" charset="-122"/>
              <a:cs typeface="Times New Roman" panose="02020603050405020304" pitchFamily="18" charset="0"/>
            </a:endParaRPr>
          </a:p>
          <a:p>
            <a:endParaRPr lang="en-US"/>
          </a:p>
          <a:p>
            <a:endParaRPr lang="en-US"/>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60465979-AFE3-A084-5352-FC9231A91C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161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ACB1B971-52AE-DA3D-3377-B80D8C049A59}"/>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DF07795A-1CE3-36EB-AB24-43C5D37DFE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a:extLst>
              <a:ext uri="{FF2B5EF4-FFF2-40B4-BE49-F238E27FC236}">
                <a16:creationId xmlns:a16="http://schemas.microsoft.com/office/drawing/2014/main" id="{46D9DC40-A1C2-8063-D4E3-5FF70B4268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715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BBC6A8D2-BBDB-13D8-DEB2-E70352613600}"/>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EE1022B1-326F-E22D-FA02-5B168C461E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 accessibility provides huge benefits for Missouri citizens and fellow state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benefits are:</a:t>
            </a:r>
          </a:p>
          <a:p>
            <a:pPr marL="514350" lvl="0" indent="-514350">
              <a:buFont typeface="+mj-lt"/>
              <a:buAutoNum type="arabicPeriod"/>
            </a:pPr>
            <a:r>
              <a:rPr lang="en-US" sz="1100" b="1" i="1" dirty="0">
                <a:effectLst/>
              </a:rPr>
              <a:t>Improved User Experience</a:t>
            </a:r>
            <a:br>
              <a:rPr lang="en-US" sz="1100" b="1" i="1" dirty="0"/>
            </a:br>
            <a:r>
              <a:rPr lang="en-US" sz="1100" b="0" i="0" dirty="0">
                <a:solidFill>
                  <a:schemeClr val="tx1"/>
                </a:solidFill>
                <a:effectLst/>
              </a:rPr>
              <a:t>Accessible websites are easier to use for people with permanent disabilities as well as temporary and situational challenges.</a:t>
            </a:r>
            <a:endParaRPr lang="en-US" sz="1100" dirty="0">
              <a:solidFill>
                <a:schemeClr val="tx1"/>
              </a:solidFill>
              <a:effectLst/>
            </a:endParaRPr>
          </a:p>
          <a:p>
            <a:pPr marL="514350" indent="-514350">
              <a:buFont typeface="+mj-lt"/>
              <a:buAutoNum type="arabicPeriod"/>
            </a:pPr>
            <a:r>
              <a:rPr lang="en-US" sz="1100" b="1" i="1" dirty="0">
                <a:effectLst/>
              </a:rPr>
              <a:t>Search Engine Optimization (SEO)</a:t>
            </a:r>
            <a:br>
              <a:rPr lang="en-US" sz="1100" b="1" i="1" dirty="0"/>
            </a:br>
            <a:r>
              <a:rPr lang="en-US" sz="1100" dirty="0">
                <a:effectLst/>
              </a:rPr>
              <a:t>Accessible sites perform better in search engines, resulting in content that is easier to find.</a:t>
            </a:r>
          </a:p>
          <a:p>
            <a:pPr marL="514350" lvl="0" indent="-514350">
              <a:buFont typeface="+mj-lt"/>
              <a:buAutoNum type="arabicPeriod"/>
            </a:pPr>
            <a:r>
              <a:rPr lang="en-US" sz="1100" b="1" i="1" dirty="0">
                <a:effectLst/>
              </a:rPr>
              <a:t>Positive Business Reputation</a:t>
            </a:r>
            <a:br>
              <a:rPr lang="en-US" sz="1100" b="1" i="1" dirty="0">
                <a:effectLst/>
              </a:rPr>
            </a:br>
            <a:r>
              <a:rPr lang="en-US" sz="1100" dirty="0">
                <a:effectLst/>
              </a:rPr>
              <a:t>Organizations that prioritize accessibility are often seen as more socially responsible, with a commitment to inclusion and equal opportunity.</a:t>
            </a:r>
          </a:p>
          <a:p>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
        <p:nvSpPr>
          <p:cNvPr id="163" name="Google Shape;163;p6:notes">
            <a:extLst>
              <a:ext uri="{FF2B5EF4-FFF2-40B4-BE49-F238E27FC236}">
                <a16:creationId xmlns:a16="http://schemas.microsoft.com/office/drawing/2014/main" id="{B03C6D02-5AB4-21DD-2E2C-D73FA6999F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35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020B6865-52E2-1981-5F2F-374A1B175F44}"/>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47D23C56-2BE9-598E-3F74-D90581863E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Last but not least, the benefit of Privacy and Security.</a:t>
            </a:r>
          </a:p>
          <a:p>
            <a:endParaRPr lang="en-US"/>
          </a:p>
          <a:p>
            <a:r>
              <a:rPr lang="en-US"/>
              <a:t>To highlight the importance of accessibility, there are some who compare it at the level of privacy and security. There are many laws, including state standards that protect these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not like privacy and security….Web accessibility </a:t>
            </a:r>
            <a:r>
              <a:rPr lang="en-US" b="1"/>
              <a:t>is</a:t>
            </a:r>
            <a:r>
              <a:rPr lang="en-US"/>
              <a:t> privacy and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Consider situations like, when you log in to your banking information, perform online shopping transactions accessing your financial accounts or accessing your online medical records.  </a:t>
            </a:r>
            <a:r>
              <a:rPr lang="en-US" sz="1100"/>
              <a:t>Inaccessible technology may force individuals with disabilities to reveal personal information with others and in some cases, anyone listening nearby.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b="0" i="0">
                <a:solidFill>
                  <a:srgbClr val="1A073C"/>
                </a:solidFill>
                <a:effectLst/>
                <a:latin typeface="Tahoma" panose="020B0604030504040204" pitchFamily="34" charset="0"/>
                <a:ea typeface="Tahoma" panose="020B0604030504040204" pitchFamily="34" charset="0"/>
                <a:cs typeface="Tahoma" panose="020B0604030504040204" pitchFamily="34" charset="0"/>
              </a:rPr>
            </a:br>
            <a:r>
              <a:rPr lang="en-US" sz="1100" b="0" i="0">
                <a:solidFill>
                  <a:srgbClr val="1A073C"/>
                </a:solidFill>
                <a:effectLst/>
                <a:latin typeface="Tahoma" panose="020B0604030504040204" pitchFamily="34" charset="0"/>
                <a:ea typeface="Tahoma" panose="020B0604030504040204" pitchFamily="34" charset="0"/>
                <a:cs typeface="Tahoma" panose="020B0604030504040204" pitchFamily="34" charset="0"/>
              </a:rPr>
              <a:t>An accessible experience ensures independence </a:t>
            </a:r>
            <a:r>
              <a:rPr lang="en-US" sz="1100">
                <a:latin typeface="Tahoma" panose="020B0604030504040204" pitchFamily="34" charset="0"/>
                <a:ea typeface="Tahoma" panose="020B0604030504040204" pitchFamily="34" charset="0"/>
                <a:cs typeface="Tahoma" panose="020B0604030504040204" pitchFamily="34" charset="0"/>
              </a:rPr>
              <a:t>— and</a:t>
            </a:r>
            <a:r>
              <a:rPr lang="en-US" sz="1100" b="0" i="0">
                <a:solidFill>
                  <a:srgbClr val="1A073C"/>
                </a:solidFill>
                <a:effectLst/>
                <a:latin typeface="Tahoma" panose="020B0604030504040204" pitchFamily="34" charset="0"/>
                <a:ea typeface="Tahoma" panose="020B0604030504040204" pitchFamily="34" charset="0"/>
                <a:cs typeface="Tahoma" panose="020B0604030504040204" pitchFamily="34" charset="0"/>
              </a:rPr>
              <a:t> the human right to privacy and security </a:t>
            </a:r>
            <a:endParaRPr lang="en-US" sz="110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5BB6AE9F-FB7C-C7F3-7ADE-E54BDC6ED9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795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05969201-430C-DEAD-1D94-8AA2CF5960F0}"/>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00CF9454-D8B2-D6E5-3955-42B1EEB423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go back and look at that definition again.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rPr>
              <a:t>Web Accessibility, </a:t>
            </a:r>
            <a:r>
              <a:rPr lang="en-US" sz="1100">
                <a:effectLst/>
                <a:latin typeface="Calibri" panose="020F0502020204030204" pitchFamily="34" charset="0"/>
                <a:ea typeface="Calibri" panose="020F0502020204030204" pitchFamily="34" charset="0"/>
                <a:cs typeface="Times New Roman" panose="02020603050405020304" pitchFamily="18" charset="0"/>
              </a:rPr>
              <a:t>the practice of creating usable and understandable websites, applications and digital documents for ALL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We hope you now have a better understanding of what that means and can go back and incorporate these lessons into your daily work. This allows accessibility to be built into the work you do from the very beginning.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D55266F-34E8-0140-ED52-D4D180AC23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9296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EB68575D-9C2C-ABF8-2500-EF765C10DEA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63A20B3B-E267-6BB3-B3C4-DF2587E754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6900" indent="0">
              <a:lnSpc>
                <a:spcPct val="150000"/>
              </a:lnSpc>
              <a:buNone/>
            </a:pPr>
            <a:r>
              <a:rPr lang="en-US">
                <a:effectLst/>
              </a:rPr>
              <a:t>How Can You Play a Part </a:t>
            </a:r>
            <a:br>
              <a:rPr lang="en-US">
                <a:effectLst/>
              </a:rPr>
            </a:br>
            <a:r>
              <a:rPr lang="en-US">
                <a:effectLst/>
              </a:rPr>
              <a:t>in Web Accessibility? </a:t>
            </a:r>
            <a:r>
              <a:rPr lang="en-US" sz="1100" b="1">
                <a:effectLst/>
              </a:rPr>
              <a:t>- be an accessibility champion. </a:t>
            </a:r>
          </a:p>
          <a:p>
            <a:pPr marL="36900" indent="0">
              <a:lnSpc>
                <a:spcPct val="150000"/>
              </a:lnSpc>
              <a:buNone/>
            </a:pPr>
            <a:r>
              <a:rPr lang="en-US" sz="1100" b="1">
                <a:effectLst/>
              </a:rPr>
              <a:t>Now that you have a better understanding of what accessibility is, who it impacts and some guidance on how to make your content accessible, let’s put it into action.</a:t>
            </a:r>
          </a:p>
          <a:p>
            <a:pPr marL="36900" indent="0">
              <a:lnSpc>
                <a:spcPct val="150000"/>
              </a:lnSpc>
              <a:buNone/>
            </a:pPr>
            <a:endParaRPr lang="en-US" sz="1100" b="1">
              <a:effectLst/>
            </a:endParaRPr>
          </a:p>
          <a:p>
            <a:pPr marL="36900" indent="0">
              <a:lnSpc>
                <a:spcPct val="150000"/>
              </a:lnSpc>
              <a:buNone/>
            </a:pPr>
            <a:r>
              <a:rPr lang="en-US" sz="1100">
                <a:effectLst/>
              </a:rPr>
              <a:t>If you notice accessibility issues</a:t>
            </a:r>
            <a:r>
              <a:rPr lang="en-US" sz="1100"/>
              <a:t>:</a:t>
            </a:r>
            <a:r>
              <a:rPr lang="en-US" sz="1100">
                <a:effectLst/>
              </a:rPr>
              <a:t>  </a:t>
            </a:r>
          </a:p>
          <a:p>
            <a:pPr marL="208350" indent="-171450">
              <a:lnSpc>
                <a:spcPct val="150000"/>
              </a:lnSpc>
              <a:buFont typeface="Arial" panose="020B0604020202020204" pitchFamily="34" charset="0"/>
              <a:buChar char="•"/>
            </a:pPr>
            <a:r>
              <a:rPr lang="en-US" sz="1100">
                <a:effectLst/>
              </a:rPr>
              <a:t>Fix content you have created using the information you have learned, or</a:t>
            </a:r>
          </a:p>
          <a:p>
            <a:pPr marL="208350" indent="-171450">
              <a:lnSpc>
                <a:spcPct val="150000"/>
              </a:lnSpc>
              <a:buFont typeface="Arial" panose="020B0604020202020204" pitchFamily="34" charset="0"/>
              <a:buChar char="•"/>
            </a:pPr>
            <a:r>
              <a:rPr lang="en-US" sz="1100"/>
              <a:t>If you notice something, say something. R</a:t>
            </a:r>
            <a:r>
              <a:rPr lang="en-US" sz="1100">
                <a:effectLst/>
              </a:rPr>
              <a:t>eport content you see to be fixed.</a:t>
            </a:r>
          </a:p>
          <a:p>
            <a:pPr marL="36900" indent="0" algn="ctr">
              <a:buNone/>
            </a:pPr>
            <a:endParaRPr lang="en-US" sz="1100"/>
          </a:p>
          <a:p>
            <a:pPr marL="36900" indent="0" algn="l">
              <a:lnSpc>
                <a:spcPct val="110000"/>
              </a:lnSpc>
              <a:buNone/>
            </a:pPr>
            <a:r>
              <a:rPr lang="en-US" sz="1100"/>
              <a:t>Typically, you can report issues through your agency’s Communications office.</a:t>
            </a:r>
            <a:endParaRPr lang="en-US" sz="1100">
              <a:effectLst/>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08D76EEB-44A1-097C-9C19-9FD92B9FEE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556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F83668C-E0C7-A8F4-E296-8386BFAF6C13}"/>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D01781A9-16C6-87B1-B326-741E6626EF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6900" indent="0">
              <a:lnSpc>
                <a:spcPts val="5000"/>
              </a:lnSpc>
              <a:spcBef>
                <a:spcPts val="1200"/>
              </a:spcBef>
              <a:buFont typeface="Arial" panose="020B0604020202020204" pitchFamily="34" charset="0"/>
              <a:buNone/>
            </a:pPr>
            <a:r>
              <a:rPr lang="en-US" dirty="0">
                <a:effectLst/>
              </a:rPr>
              <a:t>Accessibility: </a:t>
            </a:r>
            <a:br>
              <a:rPr lang="en-US" dirty="0">
                <a:effectLst/>
              </a:rPr>
            </a:br>
            <a:r>
              <a:rPr lang="en-US" dirty="0">
                <a:effectLst/>
              </a:rPr>
              <a:t>Progress, Not Perfection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08330" indent="-571500">
              <a:lnSpc>
                <a:spcPts val="5000"/>
              </a:lnSpc>
              <a:spcBef>
                <a:spcPts val="1200"/>
              </a:spcBef>
              <a:buFont typeface="Arial" panose="020B0604020202020204" pitchFamily="34" charset="0"/>
              <a:buChar char="•"/>
            </a:pPr>
            <a:r>
              <a:rPr lang="en-US" dirty="0">
                <a:latin typeface="Calibri"/>
                <a:ea typeface="Calibri"/>
                <a:cs typeface="Calibri"/>
              </a:rPr>
              <a:t>Congratulations! Completing this course</a:t>
            </a:r>
            <a:r>
              <a:rPr lang="en-US" sz="1100" dirty="0">
                <a:effectLst/>
                <a:latin typeface="Calibri"/>
                <a:ea typeface="Calibri"/>
                <a:cs typeface="Calibri"/>
              </a:rPr>
              <a:t> </a:t>
            </a:r>
            <a:r>
              <a:rPr lang="en-US" dirty="0">
                <a:latin typeface="Calibri"/>
                <a:ea typeface="Calibri"/>
                <a:cs typeface="Calibri"/>
              </a:rPr>
              <a:t>hopefully provided you both an</a:t>
            </a:r>
            <a:r>
              <a:rPr lang="en-US" sz="1100" dirty="0">
                <a:effectLst/>
                <a:latin typeface="Calibri"/>
                <a:ea typeface="Calibri"/>
                <a:cs typeface="Calibri"/>
              </a:rPr>
              <a:t> understanding </a:t>
            </a:r>
            <a:r>
              <a:rPr lang="en-US" dirty="0">
                <a:latin typeface="Calibri"/>
                <a:ea typeface="Calibri"/>
                <a:cs typeface="Calibri"/>
              </a:rPr>
              <a:t>of the</a:t>
            </a:r>
            <a:r>
              <a:rPr lang="en-US" sz="1100" dirty="0">
                <a:effectLst/>
                <a:latin typeface="Calibri"/>
                <a:ea typeface="Calibri"/>
                <a:cs typeface="Calibri"/>
              </a:rPr>
              <a:t> why behind accessibility</a:t>
            </a:r>
            <a:r>
              <a:rPr lang="en-US" dirty="0">
                <a:latin typeface="Calibri"/>
                <a:ea typeface="Calibri"/>
                <a:cs typeface="Calibri"/>
              </a:rPr>
              <a:t> and some  knowledge to implement it.</a:t>
            </a:r>
            <a:endParaRPr lang="en-US" sz="1100" dirty="0">
              <a:effectLst/>
              <a:latin typeface="Calibri"/>
              <a:ea typeface="Calibri"/>
              <a:cs typeface="Calibri"/>
            </a:endParaRPr>
          </a:p>
          <a:p>
            <a:pPr marL="608330" indent="-571500">
              <a:lnSpc>
                <a:spcPts val="5000"/>
              </a:lnSpc>
              <a:spcBef>
                <a:spcPts val="1200"/>
              </a:spcBef>
              <a:buFont typeface="Arial" panose="020B0604020202020204" pitchFamily="34" charset="0"/>
              <a:buChar char="•"/>
            </a:pPr>
            <a:r>
              <a:rPr lang="en-US" dirty="0">
                <a:latin typeface="Calibri"/>
                <a:ea typeface="Calibri"/>
                <a:cs typeface="Calibri"/>
              </a:rPr>
              <a:t>But remember: take it one</a:t>
            </a:r>
            <a:r>
              <a:rPr lang="en-US" sz="1100" dirty="0">
                <a:latin typeface="Calibri"/>
                <a:ea typeface="Calibri"/>
                <a:cs typeface="Calibri"/>
              </a:rPr>
              <a:t> piece of content at a time. This will create momentum and an integration of what you’ve learned into your daily work and routine.</a:t>
            </a:r>
          </a:p>
          <a:p>
            <a:pPr marL="608400" indent="-571500">
              <a:lnSpc>
                <a:spcPts val="5000"/>
              </a:lnSpc>
              <a:spcBef>
                <a:spcPts val="1200"/>
              </a:spcBef>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PROGRESS is what’s important, not perfection.</a:t>
            </a:r>
          </a:p>
          <a:p>
            <a:pPr marL="36900" indent="0">
              <a:lnSpc>
                <a:spcPct val="150000"/>
              </a:lnSpc>
              <a:buNone/>
            </a:pPr>
            <a:endParaRPr lang="en-US" sz="1100" b="1" dirty="0">
              <a:effectLst/>
            </a:endParaRPr>
          </a:p>
          <a:p>
            <a:pPr marL="36900" indent="0">
              <a:lnSpc>
                <a:spcPct val="150000"/>
              </a:lnSpc>
              <a:buNone/>
            </a:pPr>
            <a:endParaRPr lang="en-US" sz="1100" dirty="0">
              <a:effectLst/>
            </a:endParaRPr>
          </a:p>
        </p:txBody>
      </p:sp>
      <p:sp>
        <p:nvSpPr>
          <p:cNvPr id="163" name="Google Shape;163;p6:notes">
            <a:extLst>
              <a:ext uri="{FF2B5EF4-FFF2-40B4-BE49-F238E27FC236}">
                <a16:creationId xmlns:a16="http://schemas.microsoft.com/office/drawing/2014/main" id="{8E71FAC1-57ED-8F6A-9687-AF5C41C48F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3699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650C0FE0-4C7D-F8A5-330E-8C6EBFE326EE}"/>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C2017DED-8D9D-E9FB-60A7-84D861248B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Calibri"/>
                <a:ea typeface="Calibri"/>
                <a:cs typeface="Calibri"/>
              </a:rPr>
              <a:t>We want to leave you with a resource site that will give you the tools and references to continue this important work. </a:t>
            </a:r>
            <a:endParaRPr lang="en-US" dirty="0"/>
          </a:p>
          <a:p>
            <a:r>
              <a:rPr lang="en-US" dirty="0">
                <a:latin typeface="Calibri"/>
                <a:ea typeface="Calibri"/>
                <a:cs typeface="Calibri"/>
              </a:rPr>
              <a:t>The state employee accessibility toolkit, which includes information about:</a:t>
            </a:r>
            <a:endParaRPr lang="en-US" dirty="0"/>
          </a:p>
          <a:p>
            <a:pPr marL="571500" indent="-571500">
              <a:lnSpc>
                <a:spcPct val="120000"/>
              </a:lnSpc>
              <a:spcAft>
                <a:spcPts val="1200"/>
              </a:spcAft>
              <a:buFont typeface="Wingdings,Sans-Serif"/>
              <a:buChar char="ü"/>
            </a:pPr>
            <a:r>
              <a:rPr lang="en-US" dirty="0">
                <a:latin typeface="Calibri"/>
                <a:ea typeface="Calibri"/>
                <a:cs typeface="Calibri"/>
              </a:rPr>
              <a:t>Web accessibility law</a:t>
            </a:r>
          </a:p>
          <a:p>
            <a:pPr marL="571500" indent="-571500">
              <a:lnSpc>
                <a:spcPct val="120000"/>
              </a:lnSpc>
              <a:spcAft>
                <a:spcPts val="1200"/>
              </a:spcAft>
              <a:buFont typeface="Wingdings,Sans-Serif"/>
              <a:buChar char="ü"/>
            </a:pPr>
            <a:r>
              <a:rPr lang="en-US" dirty="0">
                <a:latin typeface="Calibri"/>
                <a:ea typeface="Calibri"/>
                <a:cs typeface="Calibri"/>
              </a:rPr>
              <a:t>Checklists and guides for Microsoft documents, PDF, plain language, etc.</a:t>
            </a:r>
          </a:p>
          <a:p>
            <a:pPr marL="571500" indent="-571500">
              <a:lnSpc>
                <a:spcPct val="120000"/>
              </a:lnSpc>
              <a:spcAft>
                <a:spcPts val="1200"/>
              </a:spcAft>
              <a:buFont typeface="Wingdings,Sans-Serif"/>
              <a:buChar char="ü"/>
            </a:pPr>
            <a:r>
              <a:rPr lang="en-US" dirty="0">
                <a:latin typeface="Calibri"/>
                <a:ea typeface="Calibri"/>
                <a:cs typeface="Calibri"/>
              </a:rPr>
              <a:t>Effective accessible content planning</a:t>
            </a:r>
          </a:p>
          <a:p>
            <a:pPr marL="571500" indent="-571500">
              <a:lnSpc>
                <a:spcPct val="120000"/>
              </a:lnSpc>
              <a:spcAft>
                <a:spcPts val="1200"/>
              </a:spcAft>
              <a:buFont typeface="Wingdings,Sans-Serif"/>
              <a:buChar char="ü"/>
            </a:pPr>
            <a:r>
              <a:rPr lang="en-US" dirty="0">
                <a:latin typeface="Calibri"/>
                <a:ea typeface="Calibri"/>
                <a:cs typeface="Calibri"/>
              </a:rPr>
              <a:t>Image accessibility references</a:t>
            </a:r>
          </a:p>
          <a:p>
            <a:pPr marL="571500" indent="-571500">
              <a:lnSpc>
                <a:spcPct val="120000"/>
              </a:lnSpc>
              <a:spcAft>
                <a:spcPts val="1200"/>
              </a:spcAft>
              <a:buFont typeface="Wingdings,Sans-Serif"/>
              <a:buChar char="ü"/>
            </a:pPr>
            <a:r>
              <a:rPr lang="en-US" dirty="0">
                <a:latin typeface="Calibri"/>
                <a:ea typeface="Calibri"/>
                <a:cs typeface="Calibri"/>
              </a:rPr>
              <a:t>Color contrast references</a:t>
            </a:r>
          </a:p>
          <a:p>
            <a:pPr marL="571500" indent="-571500">
              <a:lnSpc>
                <a:spcPct val="120000"/>
              </a:lnSpc>
              <a:spcAft>
                <a:spcPts val="1200"/>
              </a:spcAft>
              <a:buFont typeface="Wingdings,Sans-Serif"/>
              <a:buChar char="ü"/>
            </a:pPr>
            <a:r>
              <a:rPr lang="en-US" dirty="0">
                <a:latin typeface="Calibri"/>
                <a:ea typeface="Calibri"/>
                <a:cs typeface="Calibri"/>
              </a:rPr>
              <a:t>Expanding accessibility skills through other courses like advanced PDF accessibility and other topics</a:t>
            </a:r>
          </a:p>
          <a:p>
            <a:pPr marL="571500" indent="-571500">
              <a:lnSpc>
                <a:spcPct val="120000"/>
              </a:lnSpc>
              <a:spcAft>
                <a:spcPts val="1200"/>
              </a:spcAft>
              <a:buFont typeface="Wingdings,Sans-Serif"/>
              <a:buChar char="ü"/>
            </a:pPr>
            <a:r>
              <a:rPr lang="en-US" dirty="0">
                <a:latin typeface="Calibri"/>
                <a:ea typeface="Calibri"/>
                <a:cs typeface="Calibri"/>
              </a:rPr>
              <a:t>Copy of this presentation</a:t>
            </a:r>
          </a:p>
          <a:p>
            <a:pPr marL="571500" indent="-571500">
              <a:lnSpc>
                <a:spcPct val="120000"/>
              </a:lnSpc>
              <a:spcAft>
                <a:spcPts val="1200"/>
              </a:spcAft>
              <a:buFont typeface="Wingdings,Sans-Serif"/>
              <a:buChar char="ü"/>
            </a:pPr>
            <a:endParaRPr lang="en-US" dirty="0">
              <a:latin typeface="Calibri"/>
              <a:ea typeface="Calibri"/>
              <a:cs typeface="Calibri"/>
            </a:endParaRPr>
          </a:p>
          <a:p>
            <a:pPr marL="571500" indent="-571500">
              <a:lnSpc>
                <a:spcPct val="120000"/>
              </a:lnSpc>
              <a:spcAft>
                <a:spcPts val="1200"/>
              </a:spcAft>
              <a:buFont typeface="Wingdings,Sans-Serif"/>
              <a:buChar char="ü"/>
            </a:pPr>
            <a:r>
              <a:rPr lang="en-US" dirty="0">
                <a:latin typeface="Calibri"/>
                <a:ea typeface="Calibri"/>
                <a:cs typeface="Calibri"/>
              </a:rPr>
              <a:t>This toolkit link is included in the MOVERS Learn course description</a:t>
            </a:r>
            <a:br>
              <a:rPr lang="en-US" dirty="0"/>
            </a:br>
            <a:endParaRPr lang="en-US" b="0" i="0" dirty="0">
              <a:solidFill>
                <a:srgbClr val="0F2A4D"/>
              </a:solidFill>
              <a:effectLst/>
              <a:latin typeface="inter" panose="02000503000000020004" pitchFamily="2" charset="0"/>
              <a:cs typeface="inter"/>
            </a:endParaRPr>
          </a:p>
          <a:p>
            <a:pPr algn="l"/>
            <a:endParaRPr lang="en-US" dirty="0"/>
          </a:p>
          <a:p>
            <a:endParaRPr lang="en-US" dirty="0"/>
          </a:p>
          <a:p>
            <a:pPr marL="0" lvl="0" indent="0" algn="l" rtl="0">
              <a:spcBef>
                <a:spcPts val="0"/>
              </a:spcBef>
              <a:spcAft>
                <a:spcPts val="0"/>
              </a:spcAft>
              <a:buNone/>
            </a:pPr>
            <a:endParaRPr dirty="0"/>
          </a:p>
        </p:txBody>
      </p:sp>
      <p:sp>
        <p:nvSpPr>
          <p:cNvPr id="163" name="Google Shape;163;p6:notes">
            <a:extLst>
              <a:ext uri="{FF2B5EF4-FFF2-40B4-BE49-F238E27FC236}">
                <a16:creationId xmlns:a16="http://schemas.microsoft.com/office/drawing/2014/main" id="{CDA59AD5-8182-3EBD-D0E0-9B20A18F58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40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413C6A57-030E-70E9-315E-9D2EF53AAD41}"/>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C50D2F93-A674-A849-EFD2-6B9C6424DF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Thank you for your time and commitment in completing this course.</a:t>
            </a:r>
          </a:p>
          <a:p>
            <a:pPr marL="36900" indent="0">
              <a:lnSpc>
                <a:spcPts val="5000"/>
              </a:lnSpc>
              <a:spcBef>
                <a:spcPts val="1200"/>
              </a:spcBef>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900" marR="0" lvl="0" indent="0" algn="l" defTabSz="914400" rtl="0" eaLnBrk="1" fontAlgn="auto" latinLnBrk="0" hangingPunct="1">
              <a:lnSpc>
                <a:spcPts val="5000"/>
              </a:lnSpc>
              <a:spcBef>
                <a:spcPts val="1200"/>
              </a:spcBef>
              <a:spcAft>
                <a:spcPts val="0"/>
              </a:spcAft>
              <a:buClr>
                <a:srgbClr val="000000"/>
              </a:buClr>
              <a:buSzPts val="1100"/>
              <a:buFont typeface="Arial" panose="020B0604020202020204" pitchFamily="34" charset="0"/>
              <a:buNone/>
              <a:tabLst/>
              <a:defRP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As you go back and incorporate what you’ve learned, you become an important part of the state’s commitment to </a:t>
            </a:r>
            <a:r>
              <a:rPr lang="en-US" sz="1100" b="0" dirty="0">
                <a:effectLst/>
              </a:rPr>
              <a:t>Inclusion and equal opportunity. </a:t>
            </a:r>
          </a:p>
          <a:p>
            <a:pPr marL="36900" marR="0" lvl="0" indent="0" algn="l" defTabSz="914400" rtl="0" eaLnBrk="1" fontAlgn="auto" latinLnBrk="0" hangingPunct="1">
              <a:lnSpc>
                <a:spcPts val="5000"/>
              </a:lnSpc>
              <a:spcBef>
                <a:spcPts val="1200"/>
              </a:spcBef>
              <a:spcAft>
                <a:spcPts val="0"/>
              </a:spcAft>
              <a:buClr>
                <a:srgbClr val="000000"/>
              </a:buClr>
              <a:buSzPts val="1100"/>
              <a:buFont typeface="Arial" panose="020B0604020202020204" pitchFamily="34" charset="0"/>
              <a:buNone/>
              <a:tabLst/>
              <a:defRPr/>
            </a:pPr>
            <a:endParaRPr lang="en-US" sz="1100" b="0" dirty="0">
              <a:effectLst/>
            </a:endParaRPr>
          </a:p>
          <a:p>
            <a:pPr marL="36900" marR="0" lvl="0" indent="0" algn="l" defTabSz="914400" rtl="0" eaLnBrk="1" fontAlgn="auto" latinLnBrk="0" hangingPunct="1">
              <a:lnSpc>
                <a:spcPts val="5000"/>
              </a:lnSpc>
              <a:spcBef>
                <a:spcPts val="1200"/>
              </a:spcBef>
              <a:spcAft>
                <a:spcPts val="0"/>
              </a:spcAft>
              <a:buClr>
                <a:srgbClr val="000000"/>
              </a:buClr>
              <a:buSzPts val="1100"/>
              <a:buFont typeface="Arial" panose="020B0604020202020204" pitchFamily="34" charset="0"/>
              <a:buNone/>
              <a:tabLst/>
              <a:defRPr/>
            </a:pPr>
            <a:r>
              <a:rPr lang="en-US" sz="1100" b="0" dirty="0">
                <a:effectLst/>
              </a:rPr>
              <a:t>The result is a positive impact to both citizens and state employees, thanks to your work.</a:t>
            </a:r>
          </a:p>
          <a:p>
            <a:pPr marL="36900" indent="0">
              <a:lnSpc>
                <a:spcPts val="5000"/>
              </a:lnSpc>
              <a:spcBef>
                <a:spcPts val="1200"/>
              </a:spcBef>
              <a:buFont typeface="Arial" panose="020B0604020202020204" pitchFamily="34" charset="0"/>
              <a:buNone/>
            </a:pPr>
            <a:endParaRPr lang="en-US" sz="1100" b="1"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36900" indent="0">
              <a:lnSpc>
                <a:spcPts val="5000"/>
              </a:lnSpc>
              <a:spcBef>
                <a:spcPts val="1200"/>
              </a:spcBef>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90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dirty="0">
                <a:effectLst/>
              </a:rPr>
              <a:t>If you have further questions about your agency’s digital accessibility, please reach out to your agency’s digital accessibility coordinator. A link is provided on the Accessibility Toolkit page. </a:t>
            </a:r>
          </a:p>
          <a:p>
            <a:pPr marL="3690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dirty="0">
              <a:effectLst/>
            </a:endParaRPr>
          </a:p>
          <a:p>
            <a:pPr marL="3690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dirty="0">
                <a:effectLst/>
              </a:rPr>
              <a:t>For general accessibility questions, please contact oa.digital.accessibility@oa.mo.gov </a:t>
            </a:r>
          </a:p>
          <a:p>
            <a:pPr marL="36900" indent="0">
              <a:lnSpc>
                <a:spcPct val="150000"/>
              </a:lnSpc>
              <a:buNone/>
            </a:pPr>
            <a:endParaRPr lang="en-US" sz="1100" dirty="0">
              <a:effectLst/>
            </a:endParaRPr>
          </a:p>
        </p:txBody>
      </p:sp>
      <p:sp>
        <p:nvSpPr>
          <p:cNvPr id="163" name="Google Shape;163;p6:notes">
            <a:extLst>
              <a:ext uri="{FF2B5EF4-FFF2-40B4-BE49-F238E27FC236}">
                <a16:creationId xmlns:a16="http://schemas.microsoft.com/office/drawing/2014/main" id="{DD4B8461-EBCD-7031-28AD-E8277870B2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18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effectLst/>
              </a:rPr>
              <a:t>Think about the impact from a Missouri perspective.</a:t>
            </a:r>
          </a:p>
          <a:p>
            <a:endParaRPr lang="en-US" sz="1100">
              <a:effectLst/>
            </a:endParaRPr>
          </a:p>
          <a:p>
            <a:r>
              <a:rPr lang="en-US" sz="1100">
                <a:effectLst/>
              </a:rPr>
              <a:t>If you were to exclude 1.5 million Missouri citizens from accessing state websites and online services, it would be the equivalent of blocking access to Kansas City and the surrounding area (20 western and west-central Missouri counties). With our primary responsibility being public service, this would not be acceptable for very long.</a:t>
            </a:r>
          </a:p>
          <a:p>
            <a:pPr marL="36900" indent="0">
              <a:buNone/>
            </a:pPr>
            <a:br>
              <a:rPr lang="en-US" sz="1050">
                <a:effectLst/>
              </a:rPr>
            </a:br>
            <a:endParaRPr lang="en-US"/>
          </a:p>
          <a:p>
            <a:endParaRPr lang="en-US"/>
          </a:p>
          <a:p>
            <a:endParaRPr lang="en-US"/>
          </a:p>
          <a:p>
            <a:endParaRPr lang="en-US"/>
          </a:p>
          <a:p>
            <a:r>
              <a:rPr lang="en-US"/>
              <a:t>These twenty counties have varying populations and are located in the West and West-Central portion of the state.</a:t>
            </a:r>
          </a:p>
          <a:p>
            <a:endParaRPr lang="en-US"/>
          </a:p>
          <a:p>
            <a:r>
              <a:rPr lang="en-US"/>
              <a:t>This example include: Buchanan, Clinton, Caldwell, Livingston, Platte, Clay, Ray, Carroll, Jackson, Lafayette, Saline, Cass, Johnson, Pettis, Cooper, Bates, Henry, Benton, Morgan and Moniteau Counties!</a:t>
            </a:r>
          </a:p>
          <a:p>
            <a:pPr marL="0" lvl="0" indent="0" algn="l" rtl="0">
              <a:spcBef>
                <a:spcPts val="0"/>
              </a:spcBef>
              <a:spcAft>
                <a:spcPts val="0"/>
              </a:spcAft>
              <a:buNone/>
            </a:pPr>
            <a:endParaRPr/>
          </a:p>
        </p:txBody>
      </p:sp>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142BA62F-2DA6-415E-1CCC-304C9D750458}"/>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8BF06DE5-A672-2FAF-3B6E-3F853F491D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when we are talking about disability, what are the kinds of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085850" indent="-1047750">
              <a:lnSpc>
                <a:spcPct val="120000"/>
              </a:lnSpc>
            </a:pPr>
            <a:r>
              <a:rPr lang="en-US" sz="3600"/>
              <a:t>Visual Impairments </a:t>
            </a:r>
            <a:br>
              <a:rPr lang="en-US" sz="3600"/>
            </a:br>
            <a:r>
              <a:rPr lang="en-US" sz="2400"/>
              <a:t>Blind, Low Vision, Colorblind, Glasses/Contact Users</a:t>
            </a:r>
          </a:p>
          <a:p>
            <a:pPr marL="1085850" indent="-1047750">
              <a:lnSpc>
                <a:spcPct val="120000"/>
              </a:lnSpc>
            </a:pPr>
            <a:r>
              <a:rPr lang="en-US" sz="3600"/>
              <a:t>Hearing Impairments </a:t>
            </a:r>
            <a:br>
              <a:rPr lang="en-US" sz="3600"/>
            </a:br>
            <a:r>
              <a:rPr lang="en-US" sz="2400"/>
              <a:t>Deaf, Hard of Hearing, Hearing Aid Users</a:t>
            </a:r>
          </a:p>
          <a:p>
            <a:pPr marL="1085850" indent="-1047750">
              <a:lnSpc>
                <a:spcPct val="120000"/>
              </a:lnSpc>
            </a:pPr>
            <a:r>
              <a:rPr lang="en-US" sz="3600"/>
              <a:t>Motor Disabilities </a:t>
            </a:r>
            <a:br>
              <a:rPr lang="en-US" sz="3600"/>
            </a:br>
            <a:r>
              <a:rPr lang="en-US" sz="3600"/>
              <a:t>Those with </a:t>
            </a:r>
            <a:r>
              <a:rPr lang="en-US" sz="2400"/>
              <a:t>Physical Weakness/Limitation</a:t>
            </a:r>
          </a:p>
          <a:p>
            <a:pPr marL="1085850" indent="-1047750">
              <a:lnSpc>
                <a:spcPct val="120000"/>
              </a:lnSpc>
            </a:pPr>
            <a:r>
              <a:rPr lang="en-US" sz="3600"/>
              <a:t>Cognitive/Learning Disabilities </a:t>
            </a:r>
            <a:br>
              <a:rPr lang="en-US" sz="3600"/>
            </a:br>
            <a:r>
              <a:rPr lang="en-US" sz="2400"/>
              <a:t>Affects how information is processed</a:t>
            </a:r>
            <a:endParaRPr lang="en-US" sz="2400">
              <a:effectLst/>
            </a:endParaRPr>
          </a:p>
          <a:p>
            <a:pPr marL="1085850" indent="-1047750">
              <a:lnSpc>
                <a:spcPct val="120000"/>
              </a:lnSpc>
            </a:pPr>
            <a:endParaRPr lang="en-US" sz="16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users will use various devices, software and methods to interact with your content. Next, we will talk about what devices and software, called Assistive Technology, are used by these different disability types. </a:t>
            </a: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698784B-0626-B51B-3A8A-E72C52D082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150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CCEFB2D0-0E3D-43A9-D6D1-C814721D2D93}"/>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01AAFC13-7429-A181-5530-13B853AA3F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6900" indent="0">
              <a:buNone/>
            </a:pPr>
            <a:r>
              <a:rPr lang="en-US" sz="1100">
                <a:effectLst/>
              </a:rPr>
              <a:t>Let’s talk about cognitive and learning disabilities in a bit more detail. This category can be misunderstood or overlooked when incorporating accessibility</a:t>
            </a:r>
          </a:p>
          <a:p>
            <a:pPr marL="36900" indent="0">
              <a:buNone/>
            </a:pPr>
            <a:r>
              <a:rPr lang="en-US" sz="1100">
                <a:effectLst/>
              </a:rPr>
              <a:t>Examples include:</a:t>
            </a:r>
          </a:p>
          <a:p>
            <a:r>
              <a:rPr lang="en-US" sz="1100">
                <a:effectLst/>
              </a:rPr>
              <a:t>Attention deficit hyperactivity disorder (ADHD) </a:t>
            </a:r>
          </a:p>
          <a:p>
            <a:r>
              <a:rPr lang="en-US" sz="1100">
                <a:effectLst/>
              </a:rPr>
              <a:t>Autism		</a:t>
            </a:r>
          </a:p>
          <a:p>
            <a:r>
              <a:rPr lang="en-US" sz="1100">
                <a:effectLst/>
              </a:rPr>
              <a:t>Dyslexia</a:t>
            </a:r>
          </a:p>
          <a:p>
            <a:r>
              <a:rPr lang="en-US" sz="1100" b="0" i="0" u="none" strike="noStrike" cap="none">
                <a:solidFill>
                  <a:srgbClr val="000000"/>
                </a:solidFill>
                <a:effectLst/>
                <a:ea typeface="Calibri" panose="020F0502020204030204" pitchFamily="34" charset="0"/>
                <a:cs typeface="Times New Roman" panose="02020603050405020304" pitchFamily="18" charset="0"/>
                <a:sym typeface="Arial"/>
              </a:rPr>
              <a:t>Learning disabilities like reading comprehension</a:t>
            </a:r>
            <a:endParaRPr lang="en-US" sz="1100" b="0" i="0" u="none" strike="noStrike" cap="none">
              <a:solidFill>
                <a:srgbClr val="000000"/>
              </a:solidFill>
              <a:effectLst/>
              <a:sym typeface="Arial"/>
            </a:endParaRPr>
          </a:p>
          <a:p>
            <a:r>
              <a:rPr lang="en-US" sz="1100">
                <a:effectLst/>
              </a:rPr>
              <a:t>Brain injury</a:t>
            </a:r>
          </a:p>
          <a:p>
            <a:r>
              <a:rPr lang="en-US" sz="1100"/>
              <a:t>Aging</a:t>
            </a:r>
            <a:endParaRPr lang="en-US" sz="1100">
              <a:effectLst/>
            </a:endParaRPr>
          </a:p>
          <a:p>
            <a:pPr marL="0" lvl="0" indent="0" algn="l" rtl="0">
              <a:spcBef>
                <a:spcPts val="0"/>
              </a:spcBef>
              <a:spcAft>
                <a:spcPts val="0"/>
              </a:spcAft>
              <a:buNone/>
            </a:pPr>
            <a:endParaRPr/>
          </a:p>
        </p:txBody>
      </p:sp>
      <p:sp>
        <p:nvSpPr>
          <p:cNvPr id="163" name="Google Shape;163;p6:notes">
            <a:extLst>
              <a:ext uri="{FF2B5EF4-FFF2-40B4-BE49-F238E27FC236}">
                <a16:creationId xmlns:a16="http://schemas.microsoft.com/office/drawing/2014/main" id="{99B84088-2D08-5C0C-E559-C0883A3D21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190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wo" type="obj">
  <p:cSld name="OBJECT">
    <p:spTree>
      <p:nvGrpSpPr>
        <p:cNvPr id="1" name="Shape 29"/>
        <p:cNvGrpSpPr/>
        <p:nvPr/>
      </p:nvGrpSpPr>
      <p:grpSpPr>
        <a:xfrm>
          <a:off x="0" y="0"/>
          <a:ext cx="0" cy="0"/>
          <a:chOff x="0" y="0"/>
          <a:chExt cx="0" cy="0"/>
        </a:xfrm>
      </p:grpSpPr>
      <p:sp>
        <p:nvSpPr>
          <p:cNvPr id="30" name="Google Shape;30;p4"/>
          <p:cNvSpPr>
            <a:spLocks noGrp="1"/>
          </p:cNvSpPr>
          <p:nvPr>
            <p:ph type="pic" idx="2"/>
          </p:nvPr>
        </p:nvSpPr>
        <p:spPr>
          <a:xfrm>
            <a:off x="11500725" y="338"/>
            <a:ext cx="6817800" cy="10287000"/>
          </a:xfrm>
          <a:prstGeom prst="rect">
            <a:avLst/>
          </a:prstGeom>
          <a:noFill/>
          <a:ln>
            <a:noFill/>
          </a:ln>
        </p:spPr>
      </p:sp>
      <p:grpSp>
        <p:nvGrpSpPr>
          <p:cNvPr id="31" name="Google Shape;31;p4"/>
          <p:cNvGrpSpPr/>
          <p:nvPr/>
        </p:nvGrpSpPr>
        <p:grpSpPr>
          <a:xfrm rot="-5400000">
            <a:off x="2739296" y="2895652"/>
            <a:ext cx="281432" cy="529084"/>
            <a:chOff x="0" y="0"/>
            <a:chExt cx="148247" cy="278700"/>
          </a:xfrm>
        </p:grpSpPr>
        <p:sp>
          <p:nvSpPr>
            <p:cNvPr id="32" name="Google Shape;32;p4"/>
            <p:cNvSpPr/>
            <p:nvPr/>
          </p:nvSpPr>
          <p:spPr>
            <a:xfrm>
              <a:off x="0" y="0"/>
              <a:ext cx="148247" cy="278610"/>
            </a:xfrm>
            <a:custGeom>
              <a:avLst/>
              <a:gdLst/>
              <a:ahLst/>
              <a:cxnLst/>
              <a:rect l="l" t="t" r="r" b="b"/>
              <a:pathLst>
                <a:path w="148247" h="278610" extrusionOk="0">
                  <a:moveTo>
                    <a:pt x="0" y="0"/>
                  </a:moveTo>
                  <a:lnTo>
                    <a:pt x="148247" y="0"/>
                  </a:lnTo>
                  <a:lnTo>
                    <a:pt x="148247" y="278610"/>
                  </a:lnTo>
                  <a:lnTo>
                    <a:pt x="0" y="278610"/>
                  </a:lnTo>
                  <a:close/>
                </a:path>
              </a:pathLst>
            </a:custGeom>
            <a:solidFill>
              <a:srgbClr val="F9A620"/>
            </a:solidFill>
            <a:ln>
              <a:noFill/>
            </a:ln>
          </p:spPr>
        </p:sp>
        <p:sp>
          <p:nvSpPr>
            <p:cNvPr id="33" name="Google Shape;33;p4"/>
            <p:cNvSpPr txBox="1"/>
            <p:nvPr/>
          </p:nvSpPr>
          <p:spPr>
            <a:xfrm>
              <a:off x="0" y="76200"/>
              <a:ext cx="148200" cy="2025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 name="Google Shape;34;p4"/>
          <p:cNvGrpSpPr/>
          <p:nvPr/>
        </p:nvGrpSpPr>
        <p:grpSpPr>
          <a:xfrm rot="-5400000">
            <a:off x="2210373" y="2895652"/>
            <a:ext cx="281432" cy="529084"/>
            <a:chOff x="0" y="0"/>
            <a:chExt cx="148247" cy="278700"/>
          </a:xfrm>
        </p:grpSpPr>
        <p:sp>
          <p:nvSpPr>
            <p:cNvPr id="35" name="Google Shape;35;p4"/>
            <p:cNvSpPr/>
            <p:nvPr/>
          </p:nvSpPr>
          <p:spPr>
            <a:xfrm>
              <a:off x="0" y="0"/>
              <a:ext cx="148247" cy="278610"/>
            </a:xfrm>
            <a:custGeom>
              <a:avLst/>
              <a:gdLst/>
              <a:ahLst/>
              <a:cxnLst/>
              <a:rect l="l" t="t" r="r" b="b"/>
              <a:pathLst>
                <a:path w="148247" h="278610" extrusionOk="0">
                  <a:moveTo>
                    <a:pt x="0" y="0"/>
                  </a:moveTo>
                  <a:lnTo>
                    <a:pt x="148247" y="0"/>
                  </a:lnTo>
                  <a:lnTo>
                    <a:pt x="148247" y="278610"/>
                  </a:lnTo>
                  <a:lnTo>
                    <a:pt x="0" y="278610"/>
                  </a:lnTo>
                  <a:close/>
                </a:path>
              </a:pathLst>
            </a:custGeom>
            <a:solidFill>
              <a:srgbClr val="A60067"/>
            </a:solidFill>
            <a:ln>
              <a:noFill/>
            </a:ln>
          </p:spPr>
        </p:sp>
        <p:sp>
          <p:nvSpPr>
            <p:cNvPr id="36" name="Google Shape;36;p4"/>
            <p:cNvSpPr txBox="1"/>
            <p:nvPr/>
          </p:nvSpPr>
          <p:spPr>
            <a:xfrm>
              <a:off x="0" y="76200"/>
              <a:ext cx="148200" cy="2025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 name="Google Shape;37;p4"/>
          <p:cNvGrpSpPr/>
          <p:nvPr/>
        </p:nvGrpSpPr>
        <p:grpSpPr>
          <a:xfrm rot="-5400000">
            <a:off x="1681450" y="2895652"/>
            <a:ext cx="281432" cy="529084"/>
            <a:chOff x="0" y="0"/>
            <a:chExt cx="148247" cy="278700"/>
          </a:xfrm>
        </p:grpSpPr>
        <p:sp>
          <p:nvSpPr>
            <p:cNvPr id="38" name="Google Shape;38;p4"/>
            <p:cNvSpPr/>
            <p:nvPr/>
          </p:nvSpPr>
          <p:spPr>
            <a:xfrm>
              <a:off x="0" y="0"/>
              <a:ext cx="148247" cy="278610"/>
            </a:xfrm>
            <a:custGeom>
              <a:avLst/>
              <a:gdLst/>
              <a:ahLst/>
              <a:cxnLst/>
              <a:rect l="l" t="t" r="r" b="b"/>
              <a:pathLst>
                <a:path w="148247" h="278610" extrusionOk="0">
                  <a:moveTo>
                    <a:pt x="0" y="0"/>
                  </a:moveTo>
                  <a:lnTo>
                    <a:pt x="148247" y="0"/>
                  </a:lnTo>
                  <a:lnTo>
                    <a:pt x="148247" y="278610"/>
                  </a:lnTo>
                  <a:lnTo>
                    <a:pt x="0" y="278610"/>
                  </a:lnTo>
                  <a:close/>
                </a:path>
              </a:pathLst>
            </a:custGeom>
            <a:solidFill>
              <a:srgbClr val="6153CC"/>
            </a:solidFill>
            <a:ln>
              <a:noFill/>
            </a:ln>
          </p:spPr>
        </p:sp>
        <p:sp>
          <p:nvSpPr>
            <p:cNvPr id="39" name="Google Shape;39;p4"/>
            <p:cNvSpPr txBox="1"/>
            <p:nvPr/>
          </p:nvSpPr>
          <p:spPr>
            <a:xfrm>
              <a:off x="0" y="76200"/>
              <a:ext cx="148200" cy="2025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 name="Google Shape;40;p4"/>
          <p:cNvGrpSpPr/>
          <p:nvPr/>
        </p:nvGrpSpPr>
        <p:grpSpPr>
          <a:xfrm rot="-5400000">
            <a:off x="1152526" y="2895652"/>
            <a:ext cx="281432" cy="529084"/>
            <a:chOff x="0" y="0"/>
            <a:chExt cx="148247" cy="278700"/>
          </a:xfrm>
        </p:grpSpPr>
        <p:sp>
          <p:nvSpPr>
            <p:cNvPr id="41" name="Google Shape;41;p4"/>
            <p:cNvSpPr/>
            <p:nvPr/>
          </p:nvSpPr>
          <p:spPr>
            <a:xfrm>
              <a:off x="0" y="0"/>
              <a:ext cx="148247" cy="278610"/>
            </a:xfrm>
            <a:custGeom>
              <a:avLst/>
              <a:gdLst/>
              <a:ahLst/>
              <a:cxnLst/>
              <a:rect l="l" t="t" r="r" b="b"/>
              <a:pathLst>
                <a:path w="148247" h="278610" extrusionOk="0">
                  <a:moveTo>
                    <a:pt x="0" y="0"/>
                  </a:moveTo>
                  <a:lnTo>
                    <a:pt x="148247" y="0"/>
                  </a:lnTo>
                  <a:lnTo>
                    <a:pt x="148247" y="278610"/>
                  </a:lnTo>
                  <a:lnTo>
                    <a:pt x="0" y="278610"/>
                  </a:lnTo>
                  <a:close/>
                </a:path>
              </a:pathLst>
            </a:custGeom>
            <a:solidFill>
              <a:srgbClr val="77CBB9"/>
            </a:solidFill>
            <a:ln>
              <a:noFill/>
            </a:ln>
          </p:spPr>
        </p:sp>
        <p:sp>
          <p:nvSpPr>
            <p:cNvPr id="42" name="Google Shape;42;p4"/>
            <p:cNvSpPr txBox="1"/>
            <p:nvPr/>
          </p:nvSpPr>
          <p:spPr>
            <a:xfrm>
              <a:off x="0" y="76200"/>
              <a:ext cx="148200" cy="2025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allery" type="secHead">
  <p:cSld name="SECTION_HEADER">
    <p:spTree>
      <p:nvGrpSpPr>
        <p:cNvPr id="1" name="Shape 43"/>
        <p:cNvGrpSpPr/>
        <p:nvPr/>
      </p:nvGrpSpPr>
      <p:grpSpPr>
        <a:xfrm>
          <a:off x="0" y="0"/>
          <a:ext cx="0" cy="0"/>
          <a:chOff x="0" y="0"/>
          <a:chExt cx="0" cy="0"/>
        </a:xfrm>
      </p:grpSpPr>
      <p:sp>
        <p:nvSpPr>
          <p:cNvPr id="44" name="Google Shape;44;p5"/>
          <p:cNvSpPr>
            <a:spLocks noGrp="1"/>
          </p:cNvSpPr>
          <p:nvPr>
            <p:ph type="pic" idx="2"/>
          </p:nvPr>
        </p:nvSpPr>
        <p:spPr>
          <a:xfrm>
            <a:off x="-552475" y="1016000"/>
            <a:ext cx="5624400" cy="3174000"/>
          </a:xfrm>
          <a:prstGeom prst="rect">
            <a:avLst/>
          </a:prstGeom>
          <a:noFill/>
          <a:ln>
            <a:noFill/>
          </a:ln>
        </p:spPr>
      </p:sp>
      <p:sp>
        <p:nvSpPr>
          <p:cNvPr id="45" name="Google Shape;45;p5"/>
          <p:cNvSpPr>
            <a:spLocks noGrp="1"/>
          </p:cNvSpPr>
          <p:nvPr>
            <p:ph type="pic" idx="3"/>
          </p:nvPr>
        </p:nvSpPr>
        <p:spPr>
          <a:xfrm>
            <a:off x="5908463" y="1022388"/>
            <a:ext cx="5624400" cy="3174000"/>
          </a:xfrm>
          <a:prstGeom prst="rect">
            <a:avLst/>
          </a:prstGeom>
          <a:noFill/>
          <a:ln>
            <a:noFill/>
          </a:ln>
        </p:spPr>
      </p:sp>
      <p:sp>
        <p:nvSpPr>
          <p:cNvPr id="46" name="Google Shape;46;p5"/>
          <p:cNvSpPr>
            <a:spLocks noGrp="1"/>
          </p:cNvSpPr>
          <p:nvPr>
            <p:ph type="pic" idx="4"/>
          </p:nvPr>
        </p:nvSpPr>
        <p:spPr>
          <a:xfrm>
            <a:off x="12369338" y="1015988"/>
            <a:ext cx="5624400" cy="3174000"/>
          </a:xfrm>
          <a:prstGeom prst="rect">
            <a:avLst/>
          </a:prstGeom>
          <a:noFill/>
          <a:ln>
            <a:noFill/>
          </a:ln>
        </p:spPr>
      </p:sp>
      <p:sp>
        <p:nvSpPr>
          <p:cNvPr id="47" name="Google Shape;47;p5"/>
          <p:cNvSpPr>
            <a:spLocks noGrp="1"/>
          </p:cNvSpPr>
          <p:nvPr>
            <p:ph type="pic" idx="5"/>
          </p:nvPr>
        </p:nvSpPr>
        <p:spPr>
          <a:xfrm>
            <a:off x="-2954900" y="4551275"/>
            <a:ext cx="5624400" cy="3174000"/>
          </a:xfrm>
          <a:prstGeom prst="rect">
            <a:avLst/>
          </a:prstGeom>
          <a:noFill/>
          <a:ln>
            <a:noFill/>
          </a:ln>
        </p:spPr>
      </p:sp>
      <p:sp>
        <p:nvSpPr>
          <p:cNvPr id="48" name="Google Shape;48;p5"/>
          <p:cNvSpPr>
            <a:spLocks noGrp="1"/>
          </p:cNvSpPr>
          <p:nvPr>
            <p:ph type="pic" idx="6"/>
          </p:nvPr>
        </p:nvSpPr>
        <p:spPr>
          <a:xfrm>
            <a:off x="3506038" y="4557663"/>
            <a:ext cx="5624400" cy="3174000"/>
          </a:xfrm>
          <a:prstGeom prst="rect">
            <a:avLst/>
          </a:prstGeom>
          <a:noFill/>
          <a:ln>
            <a:noFill/>
          </a:ln>
        </p:spPr>
      </p:sp>
      <p:sp>
        <p:nvSpPr>
          <p:cNvPr id="49" name="Google Shape;49;p5"/>
          <p:cNvSpPr>
            <a:spLocks noGrp="1"/>
          </p:cNvSpPr>
          <p:nvPr>
            <p:ph type="pic" idx="7"/>
          </p:nvPr>
        </p:nvSpPr>
        <p:spPr>
          <a:xfrm>
            <a:off x="9966913" y="4551263"/>
            <a:ext cx="5624400" cy="3174000"/>
          </a:xfrm>
          <a:prstGeom prst="rect">
            <a:avLst/>
          </a:prstGeom>
          <a:noFill/>
          <a:ln>
            <a:noFill/>
          </a:ln>
        </p:spPr>
      </p:sp>
      <p:sp>
        <p:nvSpPr>
          <p:cNvPr id="50" name="Google Shape;50;p5"/>
          <p:cNvSpPr>
            <a:spLocks noGrp="1"/>
          </p:cNvSpPr>
          <p:nvPr>
            <p:ph type="pic" idx="8"/>
          </p:nvPr>
        </p:nvSpPr>
        <p:spPr>
          <a:xfrm>
            <a:off x="16431313" y="4561503"/>
            <a:ext cx="5624400" cy="3174000"/>
          </a:xfrm>
          <a:prstGeom prst="rect">
            <a:avLst/>
          </a:prstGeom>
          <a:noFill/>
          <a:ln>
            <a:noFill/>
          </a:ln>
        </p:spPr>
      </p:sp>
      <p:grpSp>
        <p:nvGrpSpPr>
          <p:cNvPr id="51" name="Google Shape;51;p5"/>
          <p:cNvGrpSpPr/>
          <p:nvPr/>
        </p:nvGrpSpPr>
        <p:grpSpPr>
          <a:xfrm>
            <a:off x="17773650" y="9772650"/>
            <a:ext cx="514339" cy="514339"/>
            <a:chOff x="0" y="0"/>
            <a:chExt cx="270933" cy="270933"/>
          </a:xfrm>
        </p:grpSpPr>
        <p:sp>
          <p:nvSpPr>
            <p:cNvPr id="52" name="Google Shape;52;p5"/>
            <p:cNvSpPr/>
            <p:nvPr/>
          </p:nvSpPr>
          <p:spPr>
            <a:xfrm>
              <a:off x="0" y="0"/>
              <a:ext cx="270933" cy="270933"/>
            </a:xfrm>
            <a:custGeom>
              <a:avLst/>
              <a:gdLst/>
              <a:ahLst/>
              <a:cxnLst/>
              <a:rect l="l" t="t" r="r" b="b"/>
              <a:pathLst>
                <a:path w="270933" h="270933" extrusionOk="0">
                  <a:moveTo>
                    <a:pt x="0" y="0"/>
                  </a:moveTo>
                  <a:lnTo>
                    <a:pt x="270933" y="0"/>
                  </a:lnTo>
                  <a:lnTo>
                    <a:pt x="270933" y="270933"/>
                  </a:lnTo>
                  <a:lnTo>
                    <a:pt x="0" y="270933"/>
                  </a:lnTo>
                  <a:close/>
                </a:path>
              </a:pathLst>
            </a:custGeom>
            <a:solidFill>
              <a:srgbClr val="F9A620"/>
            </a:solidFill>
            <a:ln>
              <a:noFill/>
            </a:ln>
          </p:spPr>
        </p:sp>
        <p:sp>
          <p:nvSpPr>
            <p:cNvPr id="53" name="Google Shape;53;p5"/>
            <p:cNvSpPr txBox="1"/>
            <p:nvPr/>
          </p:nvSpPr>
          <p:spPr>
            <a:xfrm>
              <a:off x="0" y="76200"/>
              <a:ext cx="270900" cy="1947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 name="Google Shape;54;p5"/>
          <p:cNvGrpSpPr/>
          <p:nvPr/>
        </p:nvGrpSpPr>
        <p:grpSpPr>
          <a:xfrm>
            <a:off x="17773650" y="9258300"/>
            <a:ext cx="514339" cy="514339"/>
            <a:chOff x="0" y="0"/>
            <a:chExt cx="270933" cy="270933"/>
          </a:xfrm>
        </p:grpSpPr>
        <p:sp>
          <p:nvSpPr>
            <p:cNvPr id="55" name="Google Shape;55;p5"/>
            <p:cNvSpPr/>
            <p:nvPr/>
          </p:nvSpPr>
          <p:spPr>
            <a:xfrm>
              <a:off x="0" y="0"/>
              <a:ext cx="270933" cy="270933"/>
            </a:xfrm>
            <a:custGeom>
              <a:avLst/>
              <a:gdLst/>
              <a:ahLst/>
              <a:cxnLst/>
              <a:rect l="l" t="t" r="r" b="b"/>
              <a:pathLst>
                <a:path w="270933" h="270933" extrusionOk="0">
                  <a:moveTo>
                    <a:pt x="0" y="0"/>
                  </a:moveTo>
                  <a:lnTo>
                    <a:pt x="270933" y="0"/>
                  </a:lnTo>
                  <a:lnTo>
                    <a:pt x="270933" y="270933"/>
                  </a:lnTo>
                  <a:lnTo>
                    <a:pt x="0" y="270933"/>
                  </a:lnTo>
                  <a:close/>
                </a:path>
              </a:pathLst>
            </a:custGeom>
            <a:solidFill>
              <a:srgbClr val="A60067"/>
            </a:solidFill>
            <a:ln>
              <a:noFill/>
            </a:ln>
          </p:spPr>
        </p:sp>
        <p:sp>
          <p:nvSpPr>
            <p:cNvPr id="56" name="Google Shape;56;p5"/>
            <p:cNvSpPr txBox="1"/>
            <p:nvPr/>
          </p:nvSpPr>
          <p:spPr>
            <a:xfrm>
              <a:off x="0" y="76200"/>
              <a:ext cx="270900" cy="1947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7" name="Google Shape;57;p5"/>
          <p:cNvGrpSpPr/>
          <p:nvPr/>
        </p:nvGrpSpPr>
        <p:grpSpPr>
          <a:xfrm>
            <a:off x="17773650" y="8743950"/>
            <a:ext cx="514339" cy="514339"/>
            <a:chOff x="0" y="0"/>
            <a:chExt cx="270933" cy="270933"/>
          </a:xfrm>
        </p:grpSpPr>
        <p:sp>
          <p:nvSpPr>
            <p:cNvPr id="58" name="Google Shape;58;p5"/>
            <p:cNvSpPr/>
            <p:nvPr/>
          </p:nvSpPr>
          <p:spPr>
            <a:xfrm>
              <a:off x="0" y="0"/>
              <a:ext cx="270933" cy="270933"/>
            </a:xfrm>
            <a:custGeom>
              <a:avLst/>
              <a:gdLst/>
              <a:ahLst/>
              <a:cxnLst/>
              <a:rect l="l" t="t" r="r" b="b"/>
              <a:pathLst>
                <a:path w="270933" h="270933" extrusionOk="0">
                  <a:moveTo>
                    <a:pt x="0" y="0"/>
                  </a:moveTo>
                  <a:lnTo>
                    <a:pt x="270933" y="0"/>
                  </a:lnTo>
                  <a:lnTo>
                    <a:pt x="270933" y="270933"/>
                  </a:lnTo>
                  <a:lnTo>
                    <a:pt x="0" y="270933"/>
                  </a:lnTo>
                  <a:close/>
                </a:path>
              </a:pathLst>
            </a:custGeom>
            <a:solidFill>
              <a:srgbClr val="6153CC"/>
            </a:solidFill>
            <a:ln>
              <a:noFill/>
            </a:ln>
          </p:spPr>
        </p:sp>
        <p:sp>
          <p:nvSpPr>
            <p:cNvPr id="59" name="Google Shape;59;p5"/>
            <p:cNvSpPr txBox="1"/>
            <p:nvPr/>
          </p:nvSpPr>
          <p:spPr>
            <a:xfrm>
              <a:off x="0" y="76200"/>
              <a:ext cx="270900" cy="1947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 name="Google Shape;60;p5"/>
          <p:cNvGrpSpPr/>
          <p:nvPr/>
        </p:nvGrpSpPr>
        <p:grpSpPr>
          <a:xfrm>
            <a:off x="17773650" y="8229600"/>
            <a:ext cx="514339" cy="514339"/>
            <a:chOff x="0" y="0"/>
            <a:chExt cx="270933" cy="270933"/>
          </a:xfrm>
        </p:grpSpPr>
        <p:sp>
          <p:nvSpPr>
            <p:cNvPr id="61" name="Google Shape;61;p5"/>
            <p:cNvSpPr/>
            <p:nvPr/>
          </p:nvSpPr>
          <p:spPr>
            <a:xfrm>
              <a:off x="0" y="0"/>
              <a:ext cx="270933" cy="270933"/>
            </a:xfrm>
            <a:custGeom>
              <a:avLst/>
              <a:gdLst/>
              <a:ahLst/>
              <a:cxnLst/>
              <a:rect l="l" t="t" r="r" b="b"/>
              <a:pathLst>
                <a:path w="270933" h="270933" extrusionOk="0">
                  <a:moveTo>
                    <a:pt x="0" y="0"/>
                  </a:moveTo>
                  <a:lnTo>
                    <a:pt x="270933" y="0"/>
                  </a:lnTo>
                  <a:lnTo>
                    <a:pt x="270933" y="270933"/>
                  </a:lnTo>
                  <a:lnTo>
                    <a:pt x="0" y="270933"/>
                  </a:lnTo>
                  <a:close/>
                </a:path>
              </a:pathLst>
            </a:custGeom>
            <a:solidFill>
              <a:srgbClr val="77CBB9"/>
            </a:solidFill>
            <a:ln>
              <a:noFill/>
            </a:ln>
          </p:spPr>
        </p:sp>
        <p:sp>
          <p:nvSpPr>
            <p:cNvPr id="62" name="Google Shape;62;p5"/>
            <p:cNvSpPr txBox="1"/>
            <p:nvPr/>
          </p:nvSpPr>
          <p:spPr>
            <a:xfrm>
              <a:off x="0" y="76200"/>
              <a:ext cx="270900" cy="194700"/>
            </a:xfrm>
            <a:prstGeom prst="rect">
              <a:avLst/>
            </a:prstGeom>
            <a:noFill/>
            <a:ln>
              <a:noFill/>
            </a:ln>
          </p:spPr>
          <p:txBody>
            <a:bodyPr spcFirstLastPara="1" wrap="square" lIns="50800" tIns="50800" rIns="50800" bIns="50800" anchor="ctr" anchorCtr="0">
              <a:noAutofit/>
            </a:bodyPr>
            <a:lstStyle/>
            <a:p>
              <a:pPr marL="0" marR="0" lvl="0" indent="0" algn="ctr" rtl="0">
                <a:lnSpc>
                  <a:spcPct val="9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FFFFFF"/>
              </a:buClr>
              <a:buSzPts val="4400"/>
              <a:buFont typeface="Inter"/>
              <a:buNone/>
              <a:defRPr sz="4400" i="0" u="none" strike="noStrike" cap="none">
                <a:solidFill>
                  <a:srgbClr val="FFFFFF"/>
                </a:solidFill>
                <a:latin typeface="Inter"/>
                <a:ea typeface="Inter"/>
                <a:cs typeface="Inter"/>
                <a:sym typeface="Inter"/>
              </a:defRPr>
            </a:lvl1pPr>
            <a:lvl2pPr lvl="1">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2pPr>
            <a:lvl3pPr lvl="2">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3pPr>
            <a:lvl4pPr lvl="3">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4pPr>
            <a:lvl5pPr lvl="4">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5pPr>
            <a:lvl6pPr lvl="5">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6pPr>
            <a:lvl7pPr lvl="6">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7pPr>
            <a:lvl8pPr lvl="7">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8pPr>
            <a:lvl9pPr lvl="8">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FFFFFF"/>
              </a:buClr>
              <a:buSzPts val="3200"/>
              <a:buFont typeface="Inter"/>
              <a:buChar char="•"/>
              <a:defRPr sz="3200" i="0" u="none" strike="noStrike" cap="none">
                <a:solidFill>
                  <a:srgbClr val="FFFFFF"/>
                </a:solidFill>
                <a:latin typeface="Inter"/>
                <a:ea typeface="Inter"/>
                <a:cs typeface="Inter"/>
                <a:sym typeface="Inter"/>
              </a:defRPr>
            </a:lvl1pPr>
            <a:lvl2pPr marL="914400" marR="0" lvl="1" indent="-406400" algn="l" rtl="0">
              <a:spcBef>
                <a:spcPts val="560"/>
              </a:spcBef>
              <a:spcAft>
                <a:spcPts val="0"/>
              </a:spcAft>
              <a:buClr>
                <a:srgbClr val="FFFFFF"/>
              </a:buClr>
              <a:buSzPts val="2800"/>
              <a:buFont typeface="Inter"/>
              <a:buChar char="–"/>
              <a:defRPr sz="2800" i="0" u="none" strike="noStrike" cap="none">
                <a:solidFill>
                  <a:srgbClr val="FFFFFF"/>
                </a:solidFill>
                <a:latin typeface="Inter"/>
                <a:ea typeface="Inter"/>
                <a:cs typeface="Inter"/>
                <a:sym typeface="Inter"/>
              </a:defRPr>
            </a:lvl2pPr>
            <a:lvl3pPr marL="1371600" marR="0" lvl="2" indent="-381000" algn="l" rtl="0">
              <a:spcBef>
                <a:spcPts val="480"/>
              </a:spcBef>
              <a:spcAft>
                <a:spcPts val="0"/>
              </a:spcAft>
              <a:buClr>
                <a:srgbClr val="FFFFFF"/>
              </a:buClr>
              <a:buSzPts val="2400"/>
              <a:buFont typeface="Inter"/>
              <a:buChar char="•"/>
              <a:defRPr sz="2400" i="0" u="none" strike="noStrike" cap="none">
                <a:solidFill>
                  <a:srgbClr val="FFFFFF"/>
                </a:solidFill>
                <a:latin typeface="Inter"/>
                <a:ea typeface="Inter"/>
                <a:cs typeface="Inter"/>
                <a:sym typeface="Inter"/>
              </a:defRPr>
            </a:lvl3pPr>
            <a:lvl4pPr marL="1828800" marR="0" lvl="3" indent="-355600" algn="l" rtl="0">
              <a:spcBef>
                <a:spcPts val="400"/>
              </a:spcBef>
              <a:spcAft>
                <a:spcPts val="0"/>
              </a:spcAft>
              <a:buClr>
                <a:srgbClr val="FFFFFF"/>
              </a:buClr>
              <a:buSzPts val="2000"/>
              <a:buFont typeface="Inter"/>
              <a:buChar char="–"/>
              <a:defRPr sz="2000" i="0" u="none" strike="noStrike" cap="none">
                <a:solidFill>
                  <a:srgbClr val="FFFFFF"/>
                </a:solidFill>
                <a:latin typeface="Inter"/>
                <a:ea typeface="Inter"/>
                <a:cs typeface="Inter"/>
                <a:sym typeface="Inter"/>
              </a:defRPr>
            </a:lvl4pPr>
            <a:lvl5pPr marL="2286000" marR="0" lvl="4" indent="-355600" algn="l" rtl="0">
              <a:spcBef>
                <a:spcPts val="400"/>
              </a:spcBef>
              <a:spcAft>
                <a:spcPts val="0"/>
              </a:spcAft>
              <a:buClr>
                <a:srgbClr val="FFFFFF"/>
              </a:buClr>
              <a:buSzPts val="2000"/>
              <a:buFont typeface="Inter"/>
              <a:buChar char="»"/>
              <a:defRPr sz="2000" i="0" u="none" strike="noStrike" cap="none">
                <a:solidFill>
                  <a:srgbClr val="FFFFFF"/>
                </a:solidFill>
                <a:latin typeface="Inter"/>
                <a:ea typeface="Inter"/>
                <a:cs typeface="Inter"/>
                <a:sym typeface="Inter"/>
              </a:defRPr>
            </a:lvl5pPr>
            <a:lvl6pPr marL="2743200" marR="0" lvl="5" indent="-355600" algn="l" rtl="0">
              <a:spcBef>
                <a:spcPts val="400"/>
              </a:spcBef>
              <a:spcAft>
                <a:spcPts val="0"/>
              </a:spcAft>
              <a:buClr>
                <a:srgbClr val="FFFFFF"/>
              </a:buClr>
              <a:buSzPts val="2000"/>
              <a:buFont typeface="Inter"/>
              <a:buChar char="•"/>
              <a:defRPr sz="2000" i="0" u="none" strike="noStrike" cap="none">
                <a:solidFill>
                  <a:srgbClr val="FFFFFF"/>
                </a:solidFill>
                <a:latin typeface="Inter"/>
                <a:ea typeface="Inter"/>
                <a:cs typeface="Inter"/>
                <a:sym typeface="Inter"/>
              </a:defRPr>
            </a:lvl6pPr>
            <a:lvl7pPr marL="3200400" marR="0" lvl="6" indent="-355600" algn="l" rtl="0">
              <a:spcBef>
                <a:spcPts val="400"/>
              </a:spcBef>
              <a:spcAft>
                <a:spcPts val="0"/>
              </a:spcAft>
              <a:buClr>
                <a:srgbClr val="FFFFFF"/>
              </a:buClr>
              <a:buSzPts val="2000"/>
              <a:buFont typeface="Inter"/>
              <a:buChar char="•"/>
              <a:defRPr sz="2000" i="0" u="none" strike="noStrike" cap="none">
                <a:solidFill>
                  <a:srgbClr val="FFFFFF"/>
                </a:solidFill>
                <a:latin typeface="Inter"/>
                <a:ea typeface="Inter"/>
                <a:cs typeface="Inter"/>
                <a:sym typeface="Inter"/>
              </a:defRPr>
            </a:lvl7pPr>
            <a:lvl8pPr marL="3657600" marR="0" lvl="7" indent="-355600" algn="l" rtl="0">
              <a:spcBef>
                <a:spcPts val="400"/>
              </a:spcBef>
              <a:spcAft>
                <a:spcPts val="0"/>
              </a:spcAft>
              <a:buClr>
                <a:srgbClr val="FFFFFF"/>
              </a:buClr>
              <a:buSzPts val="2000"/>
              <a:buFont typeface="Inter"/>
              <a:buChar char="•"/>
              <a:defRPr sz="2000" i="0" u="none" strike="noStrike" cap="none">
                <a:solidFill>
                  <a:srgbClr val="FFFFFF"/>
                </a:solidFill>
                <a:latin typeface="Inter"/>
                <a:ea typeface="Inter"/>
                <a:cs typeface="Inter"/>
                <a:sym typeface="Inter"/>
              </a:defRPr>
            </a:lvl8pPr>
            <a:lvl9pPr marL="4114800" marR="0" lvl="8" indent="-355600" algn="l" rtl="0">
              <a:spcBef>
                <a:spcPts val="400"/>
              </a:spcBef>
              <a:spcAft>
                <a:spcPts val="0"/>
              </a:spcAft>
              <a:buClr>
                <a:srgbClr val="FFFFFF"/>
              </a:buClr>
              <a:buSzPts val="2000"/>
              <a:buFont typeface="Inter"/>
              <a:buChar char="•"/>
              <a:defRPr sz="2000" i="0" u="none" strike="noStrike" cap="none">
                <a:solidFill>
                  <a:srgbClr val="FFFFFF"/>
                </a:solidFill>
                <a:latin typeface="Inter"/>
                <a:ea typeface="Inter"/>
                <a:cs typeface="Inter"/>
                <a:sym typeface="Inter"/>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www.helperbird.com/products/chrome/"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3.pagefreezer.com/browse/HHS.gov/02-01-2025T05:49/https:/www.hhs.gov/about/news/2024/05/01/hhs-finalizes-rule-strengthening-protections-against-disability-discrimination.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sites.ed.gov/idea/" TargetMode="External"/><Relationship Id="rId5" Type="http://schemas.openxmlformats.org/officeDocument/2006/relationships/hyperlink" Target="https://www.ada.gov/resources/2024-03-08-web-rule/" TargetMode="External"/><Relationship Id="rId4" Type="http://schemas.openxmlformats.org/officeDocument/2006/relationships/hyperlink" Target="https://www.section508.gov/manage/laws-and-policies/#:~:text=Section%20508%20of%20the%20Rehabilitation%20Act%20of%201973&amp;text=Under%20Section%20508%2C%20agencies%20must,for%20web%20content%20and%20IC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dol.gov/sites/dolgov/files/general/Plain-Language-Quick-Reference-Guide.pdf" TargetMode="External"/><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2.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at.mo.gov/ict-plain-language/"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2.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52.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hyperlink" Target="https://www.interaction-design.org/literature/topics/color-symbolis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92.emf"/><Relationship Id="rId5" Type="http://schemas.openxmlformats.org/officeDocument/2006/relationships/oleObject" Target="../embeddings/oleObject3.bin"/><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dhds.cdc.gov/SP?LocationId=29&amp;CategoryId=DISEST&amp;ShowFootnotes=true&amp;showMode=&amp;IndicatorIds=STATTYPE,AGEIND,SEXIND,RACEIND,VETIND&amp;pnl0=Chart,false,YR7,CAT1,BO1,,,,AGEADJPREV&amp;pnl1=Chart,false,YR7,DISSTAT,,,,,PREV&amp;pnl2=Chart,false,YR7,DISSTAT,,,,,AGEADJPREV&amp;pnl3=Chart,false,YR7,DISSTAT,,,,,AGEADJPREV&amp;pnl4=Chart,false,YR7,DISSTAT,,,,,AGEADJPREV&amp;t=1722023036104"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0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00.emf"/></Relationships>
</file>

<file path=ppt/slides/_rels/slide67.xml.rels><?xml version="1.0" encoding="UTF-8" standalone="yes"?>
<Relationships xmlns="http://schemas.openxmlformats.org/package/2006/relationships"><Relationship Id="rId3" Type="http://schemas.openxmlformats.org/officeDocument/2006/relationships/hyperlink" Target="https://at.mo.gov/wp-content/uploads/accessibility-awareness.pdf"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oa.digital.accessibility@oa.mo.gov" TargetMode="External"/><Relationship Id="rId4" Type="http://schemas.openxmlformats.org/officeDocument/2006/relationships/image" Target="../media/image100.emf"/></Relationships>
</file>

<file path=ppt/slides/_rels/slide7.xml.rels><?xml version="1.0" encoding="UTF-8" standalone="yes"?>
<Relationships xmlns="http://schemas.openxmlformats.org/package/2006/relationships"><Relationship Id="rId3" Type="http://schemas.openxmlformats.org/officeDocument/2006/relationships/hyperlink" Target="https://dhds.cdc.gov/SP?LocationId=29&amp;CategoryId=DISEST&amp;ShowFootnotes=true&amp;showMode=&amp;IndicatorIds=STATTYPE,AGEIND,SEXIND,RACEIND,VETIND&amp;pnl0=Chart,false,YR7,CAT1,BO1,,,,AGEADJPREV&amp;pnl1=Chart,false,YR7,DISSTAT,,,,,PREV&amp;pnl2=Chart,false,YR7,DISSTAT,,,,,AGEADJPREV&amp;pnl3=Chart,false,YR7,DISSTAT,,,,,AGEADJPREV&amp;pnl4=Chart,false,YR7,DISSTAT,,,,,AGEADJPREV&amp;t=1722023036104"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66"/>
        <p:cNvGrpSpPr/>
        <p:nvPr/>
      </p:nvGrpSpPr>
      <p:grpSpPr>
        <a:xfrm>
          <a:off x="0" y="0"/>
          <a:ext cx="0" cy="0"/>
          <a:chOff x="0" y="0"/>
          <a:chExt cx="0" cy="0"/>
        </a:xfrm>
      </p:grpSpPr>
      <p:pic>
        <p:nvPicPr>
          <p:cNvPr id="3" name="Capitol">
            <a:extLst>
              <a:ext uri="{FF2B5EF4-FFF2-40B4-BE49-F238E27FC236}">
                <a16:creationId xmlns:a16="http://schemas.microsoft.com/office/drawing/2014/main" id="{9176FB45-8984-9444-4F6D-B94F83C56316}"/>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70" name="Title"/>
          <p:cNvSpPr txBox="1">
            <a:spLocks noGrp="1"/>
          </p:cNvSpPr>
          <p:nvPr>
            <p:ph type="title" idx="4294967295"/>
          </p:nvPr>
        </p:nvSpPr>
        <p:spPr>
          <a:xfrm>
            <a:off x="919840" y="3333665"/>
            <a:ext cx="163260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Web Accessibility Awareness,</a:t>
            </a:r>
            <a:br>
              <a:rPr kumimoji="0" lang="en-US" sz="6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6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Document &amp; Image Accessibility</a:t>
            </a:r>
            <a:endParaRPr kumimoji="0" lang="en-US" sz="60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10" name="Dots">
            <a:extLst>
              <a:ext uri="{FF2B5EF4-FFF2-40B4-BE49-F238E27FC236}">
                <a16:creationId xmlns:a16="http://schemas.microsoft.com/office/drawing/2014/main" id="{21D2A7DE-2B6F-AAFF-68A5-3BCBD0A1C7B6}"/>
              </a:ext>
              <a:ext uri="{C183D7F6-B498-43B3-948B-1728B52AA6E4}">
                <adec:decorative xmlns:adec="http://schemas.microsoft.com/office/drawing/2017/decorative" val="1"/>
              </a:ext>
            </a:extLst>
          </p:cNvPr>
          <p:cNvGrpSpPr/>
          <p:nvPr/>
        </p:nvGrpSpPr>
        <p:grpSpPr>
          <a:xfrm>
            <a:off x="919840" y="5618048"/>
            <a:ext cx="1883814" cy="313742"/>
            <a:chOff x="1027337" y="6413043"/>
            <a:chExt cx="1883814" cy="313742"/>
          </a:xfrm>
        </p:grpSpPr>
        <p:sp>
          <p:nvSpPr>
            <p:cNvPr id="11" name="Oval 10">
              <a:extLst>
                <a:ext uri="{FF2B5EF4-FFF2-40B4-BE49-F238E27FC236}">
                  <a16:creationId xmlns:a16="http://schemas.microsoft.com/office/drawing/2014/main" id="{970981F9-F66E-E77E-9B07-3496668BF1A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ABAA264B-455F-E3B6-B73F-611B404F7FEF}"/>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BB3A86EB-7DC9-3B3C-CA99-CF5C3E56D9D0}"/>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Oval 13">
              <a:extLst>
                <a:ext uri="{FF2B5EF4-FFF2-40B4-BE49-F238E27FC236}">
                  <a16:creationId xmlns:a16="http://schemas.microsoft.com/office/drawing/2014/main" id="{FD23C615-D166-FD85-F6DF-8D9D6B9E1604}"/>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16" name="Extended Logo">
            <a:extLst>
              <a:ext uri="{FF2B5EF4-FFF2-40B4-BE49-F238E27FC236}">
                <a16:creationId xmlns:a16="http://schemas.microsoft.com/office/drawing/2014/main" id="{EBC9C774-C2EC-D291-6FAA-A8824780C1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6554" y="787844"/>
            <a:ext cx="4399420" cy="970859"/>
          </a:xfrm>
          <a:prstGeom prst="rect">
            <a:avLst/>
          </a:prstGeom>
        </p:spPr>
      </p:pic>
      <p:pic>
        <p:nvPicPr>
          <p:cNvPr id="6" name="Picture 5" descr="Missouri Assistive Technology">
            <a:extLst>
              <a:ext uri="{FF2B5EF4-FFF2-40B4-BE49-F238E27FC236}">
                <a16:creationId xmlns:a16="http://schemas.microsoft.com/office/drawing/2014/main" id="{0C84FAF8-2E9D-576A-BCB5-13D876C8700C}"/>
              </a:ext>
            </a:extLst>
          </p:cNvPr>
          <p:cNvPicPr>
            <a:picLocks noChangeAspect="1"/>
          </p:cNvPicPr>
          <p:nvPr/>
        </p:nvPicPr>
        <p:blipFill>
          <a:blip r:embed="rId5"/>
          <a:stretch>
            <a:fillRect/>
          </a:stretch>
        </p:blipFill>
        <p:spPr>
          <a:xfrm>
            <a:off x="657656" y="764398"/>
            <a:ext cx="1099283" cy="1017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E49603D9-C14E-933D-5883-39F7D5F327DB}"/>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9451D1B6-BB38-1CEF-A4A7-3240E7C5F402}"/>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Did You Know?</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Body Copy">
            <a:extLst>
              <a:ext uri="{FF2B5EF4-FFF2-40B4-BE49-F238E27FC236}">
                <a16:creationId xmlns:a16="http://schemas.microsoft.com/office/drawing/2014/main" id="{365B820B-0367-FF9A-ED6D-E5785EB8D80B}"/>
              </a:ext>
            </a:extLst>
          </p:cNvPr>
          <p:cNvSpPr txBox="1"/>
          <p:nvPr/>
        </p:nvSpPr>
        <p:spPr>
          <a:xfrm>
            <a:off x="1028699" y="3299006"/>
            <a:ext cx="16573501" cy="1985159"/>
          </a:xfrm>
          <a:prstGeom prst="rect">
            <a:avLst/>
          </a:prstGeom>
          <a:noFill/>
          <a:ln>
            <a:noFill/>
          </a:ln>
        </p:spPr>
        <p:txBody>
          <a:bodyPr spcFirstLastPara="1" wrap="square" lIns="0" tIns="0" rIns="0" bIns="0" anchor="t" anchorCtr="0">
            <a:spAutoFit/>
          </a:bodyPr>
          <a:lstStyle/>
          <a:p>
            <a:pPr marL="36900" lvl="0" indent="0" algn="ctr">
              <a:buNone/>
            </a:pPr>
            <a:r>
              <a:rPr lang="en-US" sz="3600">
                <a:solidFill>
                  <a:srgbClr val="AF8A55"/>
                </a:solidFill>
                <a:latin typeface="Calibri" panose="020F0502020204030204" pitchFamily="34" charset="0"/>
                <a:ea typeface="Calibri" panose="020F0502020204030204" pitchFamily="34" charset="0"/>
                <a:cs typeface="Calibri" panose="020F0502020204030204" pitchFamily="34" charset="0"/>
              </a:rPr>
              <a:t>Effective web accessibility positively affects everyone!</a:t>
            </a:r>
          </a:p>
          <a:p>
            <a:pPr marL="36900" lvl="0" indent="0" algn="ctr">
              <a:buNone/>
            </a:pPr>
            <a:r>
              <a:rPr lang="en-US" sz="3600">
                <a:solidFill>
                  <a:srgbClr val="AF8A55"/>
                </a:solidFill>
                <a:latin typeface="Calibri" panose="020F0502020204030204" pitchFamily="34" charset="0"/>
                <a:ea typeface="Calibri" panose="020F0502020204030204" pitchFamily="34" charset="0"/>
                <a:cs typeface="Calibri" panose="020F0502020204030204" pitchFamily="34" charset="0"/>
              </a:rPr>
              <a:t>Users with temporary and situational disabilities </a:t>
            </a:r>
            <a:br>
              <a:rPr lang="en-US" sz="3600">
                <a:solidFill>
                  <a:srgbClr val="AF8A55"/>
                </a:solidFill>
                <a:latin typeface="Calibri" panose="020F0502020204030204" pitchFamily="34" charset="0"/>
                <a:ea typeface="Calibri" panose="020F0502020204030204" pitchFamily="34" charset="0"/>
                <a:cs typeface="Calibri" panose="020F0502020204030204" pitchFamily="34" charset="0"/>
              </a:rPr>
            </a:br>
            <a:r>
              <a:rPr lang="en-US" sz="3600">
                <a:solidFill>
                  <a:srgbClr val="AF8A55"/>
                </a:solidFill>
                <a:latin typeface="Calibri" panose="020F0502020204030204" pitchFamily="34" charset="0"/>
                <a:ea typeface="Calibri" panose="020F0502020204030204" pitchFamily="34" charset="0"/>
                <a:cs typeface="Calibri" panose="020F0502020204030204" pitchFamily="34" charset="0"/>
              </a:rPr>
              <a:t>also benefit from accessible websites!</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8" name="Group 7" descr="Example screenshot of permanent, temporary and situational disabilities">
            <a:extLst>
              <a:ext uri="{FF2B5EF4-FFF2-40B4-BE49-F238E27FC236}">
                <a16:creationId xmlns:a16="http://schemas.microsoft.com/office/drawing/2014/main" id="{89DCCEFD-DF27-6ACD-96BA-55BC7D034210}"/>
              </a:ext>
            </a:extLst>
          </p:cNvPr>
          <p:cNvGrpSpPr/>
          <p:nvPr/>
        </p:nvGrpSpPr>
        <p:grpSpPr>
          <a:xfrm>
            <a:off x="4227887" y="5349241"/>
            <a:ext cx="9679824" cy="4486116"/>
            <a:chOff x="720638" y="2920059"/>
            <a:chExt cx="8505684" cy="3638697"/>
          </a:xfrm>
        </p:grpSpPr>
        <p:pic>
          <p:nvPicPr>
            <p:cNvPr id="10" name="Picture 2" descr="Chart of various kinds of Permanent, Temporary and Situational disabilities for Touch, and site">
              <a:extLst>
                <a:ext uri="{FF2B5EF4-FFF2-40B4-BE49-F238E27FC236}">
                  <a16:creationId xmlns:a16="http://schemas.microsoft.com/office/drawing/2014/main" id="{F445F64C-FD96-0F29-DBED-DA4E29E825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04" t="4777" r="15885" b="46945"/>
            <a:stretch/>
          </p:blipFill>
          <p:spPr bwMode="auto">
            <a:xfrm>
              <a:off x="720638" y="2920059"/>
              <a:ext cx="4072429" cy="3638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rt of various kinds of Permanent, Temporary and Situational disabilities for hearing and speaking">
              <a:extLst>
                <a:ext uri="{FF2B5EF4-FFF2-40B4-BE49-F238E27FC236}">
                  <a16:creationId xmlns:a16="http://schemas.microsoft.com/office/drawing/2014/main" id="{CC96E246-BC37-1559-B500-AAAC8D1CBE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1" t="53596" r="16484" b="3879"/>
            <a:stretch/>
          </p:blipFill>
          <p:spPr bwMode="auto">
            <a:xfrm>
              <a:off x="5153892" y="3332704"/>
              <a:ext cx="4072430" cy="3226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art of various kinds of Permanent, Temporary and Situational disabilities for Touch, and site">
              <a:extLst>
                <a:ext uri="{FF2B5EF4-FFF2-40B4-BE49-F238E27FC236}">
                  <a16:creationId xmlns:a16="http://schemas.microsoft.com/office/drawing/2014/main" id="{896F4BC9-277D-1434-83D3-470CA88210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04" t="4777" r="15885" b="90011"/>
            <a:stretch/>
          </p:blipFill>
          <p:spPr bwMode="auto">
            <a:xfrm>
              <a:off x="5153893" y="2939852"/>
              <a:ext cx="4072429" cy="3928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Dots">
            <a:extLst>
              <a:ext uri="{FF2B5EF4-FFF2-40B4-BE49-F238E27FC236}">
                <a16:creationId xmlns:a16="http://schemas.microsoft.com/office/drawing/2014/main" id="{29457D32-77DB-504E-7933-62BBF425D80F}"/>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4" name="Oval 13">
              <a:extLst>
                <a:ext uri="{FF2B5EF4-FFF2-40B4-BE49-F238E27FC236}">
                  <a16:creationId xmlns:a16="http://schemas.microsoft.com/office/drawing/2014/main" id="{33B7A550-081B-FCCD-B262-A67524A5ED33}"/>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Oval 14">
              <a:extLst>
                <a:ext uri="{FF2B5EF4-FFF2-40B4-BE49-F238E27FC236}">
                  <a16:creationId xmlns:a16="http://schemas.microsoft.com/office/drawing/2014/main" id="{438A4EFC-B0C8-C05D-B953-B913C4520F5A}"/>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Oval 15">
              <a:extLst>
                <a:ext uri="{FF2B5EF4-FFF2-40B4-BE49-F238E27FC236}">
                  <a16:creationId xmlns:a16="http://schemas.microsoft.com/office/drawing/2014/main" id="{0B1133BD-6829-B899-68D5-4ADCDF1416A3}"/>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Oval 16">
              <a:extLst>
                <a:ext uri="{FF2B5EF4-FFF2-40B4-BE49-F238E27FC236}">
                  <a16:creationId xmlns:a16="http://schemas.microsoft.com/office/drawing/2014/main" id="{82EA84F8-8431-CAC9-2186-280168EB692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84936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124">
          <a:extLst>
            <a:ext uri="{FF2B5EF4-FFF2-40B4-BE49-F238E27FC236}">
              <a16:creationId xmlns:a16="http://schemas.microsoft.com/office/drawing/2014/main" id="{B4311A84-B6DE-E2E7-CF55-D58574A5E408}"/>
            </a:ext>
          </a:extLst>
        </p:cNvPr>
        <p:cNvGrpSpPr/>
        <p:nvPr/>
      </p:nvGrpSpPr>
      <p:grpSpPr>
        <a:xfrm>
          <a:off x="0" y="0"/>
          <a:ext cx="0" cy="0"/>
          <a:chOff x="0" y="0"/>
          <a:chExt cx="0" cy="0"/>
        </a:xfrm>
      </p:grpSpPr>
      <p:grpSp>
        <p:nvGrpSpPr>
          <p:cNvPr id="4" name="Dots">
            <a:extLst>
              <a:ext uri="{FF2B5EF4-FFF2-40B4-BE49-F238E27FC236}">
                <a16:creationId xmlns:a16="http://schemas.microsoft.com/office/drawing/2014/main" id="{785C0C8F-8BAB-6928-6729-B2FD739B7307}"/>
              </a:ext>
              <a:ext uri="{C183D7F6-B498-43B3-948B-1728B52AA6E4}">
                <adec:decorative xmlns:adec="http://schemas.microsoft.com/office/drawing/2017/decorative" val="1"/>
              </a:ext>
            </a:extLst>
          </p:cNvPr>
          <p:cNvGrpSpPr/>
          <p:nvPr/>
        </p:nvGrpSpPr>
        <p:grpSpPr>
          <a:xfrm>
            <a:off x="1028700" y="8745142"/>
            <a:ext cx="1883814" cy="313742"/>
            <a:chOff x="1027337" y="6413043"/>
            <a:chExt cx="1883814" cy="313742"/>
          </a:xfrm>
        </p:grpSpPr>
        <p:sp>
          <p:nvSpPr>
            <p:cNvPr id="5" name="Oval 4">
              <a:extLst>
                <a:ext uri="{FF2B5EF4-FFF2-40B4-BE49-F238E27FC236}">
                  <a16:creationId xmlns:a16="http://schemas.microsoft.com/office/drawing/2014/main" id="{52961DB4-FD41-D051-8587-E9C03B434887}"/>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75FB888C-BBD5-13A3-FF80-91389417D0E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A424BA8F-33A1-96B8-9E72-4B75E382825A}"/>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2436810F-F739-3558-5BC0-0DF4985CEE08}"/>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Capitol">
            <a:extLst>
              <a:ext uri="{FF2B5EF4-FFF2-40B4-BE49-F238E27FC236}">
                <a16:creationId xmlns:a16="http://schemas.microsoft.com/office/drawing/2014/main" id="{386799E5-4E5C-101A-81FC-74F69305DD01}"/>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125" name="Header Text">
            <a:extLst>
              <a:ext uri="{FF2B5EF4-FFF2-40B4-BE49-F238E27FC236}">
                <a16:creationId xmlns:a16="http://schemas.microsoft.com/office/drawing/2014/main" id="{B64758F8-FDAB-0F7C-1B3E-F70E2128C94F}"/>
              </a:ext>
            </a:extLst>
          </p:cNvPr>
          <p:cNvSpPr txBox="1">
            <a:spLocks noGrp="1"/>
          </p:cNvSpPr>
          <p:nvPr>
            <p:ph type="title" idx="4294967295"/>
          </p:nvPr>
        </p:nvSpPr>
        <p:spPr>
          <a:xfrm>
            <a:off x="1028700" y="3698890"/>
            <a:ext cx="10489629" cy="35455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Module 2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Assistive Technology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&amp; Examples</a:t>
            </a:r>
            <a:endParaRPr kumimoji="0" lang="en-US" sz="105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81184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E65F7698-BBF7-4C53-CE87-10CDDDFF1B9F}"/>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7CCAC865-0F64-271F-02CF-C48D1494651B}"/>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What is Assistive Technology?</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Body Copy">
            <a:extLst>
              <a:ext uri="{FF2B5EF4-FFF2-40B4-BE49-F238E27FC236}">
                <a16:creationId xmlns:a16="http://schemas.microsoft.com/office/drawing/2014/main" id="{C72FA7D5-ECC9-228D-F2DC-476EE47926F1}"/>
              </a:ext>
            </a:extLst>
          </p:cNvPr>
          <p:cNvSpPr txBox="1"/>
          <p:nvPr/>
        </p:nvSpPr>
        <p:spPr>
          <a:xfrm>
            <a:off x="1028699" y="3299006"/>
            <a:ext cx="16573501" cy="877163"/>
          </a:xfrm>
          <a:prstGeom prst="rect">
            <a:avLst/>
          </a:prstGeom>
          <a:noFill/>
          <a:ln>
            <a:noFill/>
          </a:ln>
        </p:spPr>
        <p:txBody>
          <a:bodyPr spcFirstLastPara="1" wrap="square" lIns="0" tIns="0" rIns="0" bIns="0" anchor="t" anchorCtr="0">
            <a:spAutoFit/>
          </a:bodyPr>
          <a:lstStyle/>
          <a:p>
            <a:pPr marL="36900" indent="0">
              <a:buNone/>
            </a:pPr>
            <a:r>
              <a:rPr lang="en-US" sz="3600">
                <a:latin typeface="Calibri" panose="020F0502020204030204" pitchFamily="34" charset="0"/>
                <a:ea typeface="Calibri" panose="020F0502020204030204" pitchFamily="34" charset="0"/>
                <a:cs typeface="Calibri" panose="020F0502020204030204" pitchFamily="34" charset="0"/>
              </a:rPr>
              <a:t>It’s common for those with disabilities to use </a:t>
            </a:r>
            <a:r>
              <a:rPr lang="en-US" sz="3600" b="1">
                <a:latin typeface="Calibri" panose="020F0502020204030204" pitchFamily="34" charset="0"/>
                <a:ea typeface="Calibri" panose="020F0502020204030204" pitchFamily="34" charset="0"/>
                <a:cs typeface="Calibri" panose="020F0502020204030204" pitchFamily="34" charset="0"/>
              </a:rPr>
              <a:t>assistive technology</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68A83E1-CB84-370A-4F22-DABF197399CC}"/>
              </a:ext>
            </a:extLst>
          </p:cNvPr>
          <p:cNvSpPr txBox="1"/>
          <p:nvPr/>
        </p:nvSpPr>
        <p:spPr>
          <a:xfrm>
            <a:off x="4465320" y="5070725"/>
            <a:ext cx="12252960" cy="3416320"/>
          </a:xfrm>
          <a:prstGeom prst="rect">
            <a:avLst/>
          </a:prstGeom>
          <a:noFill/>
        </p:spPr>
        <p:txBody>
          <a:bodyPr wrap="square">
            <a:spAutoFit/>
          </a:bodyPr>
          <a:lstStyle/>
          <a:p>
            <a:pPr marL="36900" indent="0" algn="r">
              <a:buNone/>
            </a:pPr>
            <a:r>
              <a:rPr lang="en-US" sz="5400">
                <a:solidFill>
                  <a:srgbClr val="AF8A55"/>
                </a:solidFill>
                <a:effectLst/>
                <a:latin typeface="Calibri" panose="020F0502020204030204" pitchFamily="34" charset="0"/>
                <a:ea typeface="Calibri" panose="020F0502020204030204" pitchFamily="34" charset="0"/>
                <a:cs typeface="Calibri" panose="020F0502020204030204" pitchFamily="34" charset="0"/>
              </a:rPr>
              <a:t>“</a:t>
            </a:r>
            <a:r>
              <a:rPr lang="en-US" sz="5400" b="1">
                <a:solidFill>
                  <a:srgbClr val="AF8A55"/>
                </a:solidFill>
                <a:effectLst/>
                <a:latin typeface="Calibri" panose="020F0502020204030204" pitchFamily="34" charset="0"/>
                <a:ea typeface="Calibri" panose="020F0502020204030204" pitchFamily="34" charset="0"/>
                <a:cs typeface="Calibri" panose="020F0502020204030204" pitchFamily="34" charset="0"/>
              </a:rPr>
              <a:t>Assistive Technology </a:t>
            </a:r>
            <a:r>
              <a:rPr lang="en-US" sz="5400">
                <a:solidFill>
                  <a:srgbClr val="AF8A55"/>
                </a:solidFill>
                <a:effectLst/>
                <a:latin typeface="Calibri" panose="020F0502020204030204" pitchFamily="34" charset="0"/>
                <a:ea typeface="Calibri" panose="020F0502020204030204" pitchFamily="34" charset="0"/>
                <a:cs typeface="Calibri" panose="020F0502020204030204" pitchFamily="34" charset="0"/>
              </a:rPr>
              <a:t>is any tool, device, or product that helps people with disabilities perform tasks that they might not be able to do without it.”</a:t>
            </a:r>
          </a:p>
        </p:txBody>
      </p:sp>
      <p:grpSp>
        <p:nvGrpSpPr>
          <p:cNvPr id="14" name="Dots">
            <a:extLst>
              <a:ext uri="{FF2B5EF4-FFF2-40B4-BE49-F238E27FC236}">
                <a16:creationId xmlns:a16="http://schemas.microsoft.com/office/drawing/2014/main" id="{5835A483-2AF1-4310-5A20-276DC90428FD}"/>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5" name="Oval 14">
              <a:extLst>
                <a:ext uri="{FF2B5EF4-FFF2-40B4-BE49-F238E27FC236}">
                  <a16:creationId xmlns:a16="http://schemas.microsoft.com/office/drawing/2014/main" id="{41A0872F-2D25-3DB5-78BC-17F39820A46A}"/>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Oval 15">
              <a:extLst>
                <a:ext uri="{FF2B5EF4-FFF2-40B4-BE49-F238E27FC236}">
                  <a16:creationId xmlns:a16="http://schemas.microsoft.com/office/drawing/2014/main" id="{B089E832-78AE-0207-73A2-AE3FDCDE288B}"/>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Oval 16">
              <a:extLst>
                <a:ext uri="{FF2B5EF4-FFF2-40B4-BE49-F238E27FC236}">
                  <a16:creationId xmlns:a16="http://schemas.microsoft.com/office/drawing/2014/main" id="{31FFB8CB-830E-ED12-7023-D35ED969D929}"/>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8" name="Oval 17">
              <a:extLst>
                <a:ext uri="{FF2B5EF4-FFF2-40B4-BE49-F238E27FC236}">
                  <a16:creationId xmlns:a16="http://schemas.microsoft.com/office/drawing/2014/main" id="{70D965BE-567F-2313-6739-801E7C8B3012}"/>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263723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A30D8A9-B84F-CD2A-F097-B02146A97702}"/>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E9C3C92-028A-9C70-A22D-B0F437DB7206}"/>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Visual: Blind</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 name="Dots">
            <a:extLst>
              <a:ext uri="{FF2B5EF4-FFF2-40B4-BE49-F238E27FC236}">
                <a16:creationId xmlns:a16="http://schemas.microsoft.com/office/drawing/2014/main" id="{98E67605-FE50-C904-3BEB-5E0E8D8F4ABD}"/>
              </a:ext>
              <a:ext uri="{C183D7F6-B498-43B3-948B-1728B52AA6E4}">
                <adec:decorative xmlns:adec="http://schemas.microsoft.com/office/drawing/2017/decorative" val="1"/>
              </a:ext>
            </a:extLst>
          </p:cNvPr>
          <p:cNvGrpSpPr/>
          <p:nvPr/>
        </p:nvGrpSpPr>
        <p:grpSpPr>
          <a:xfrm>
            <a:off x="1104899" y="2400436"/>
            <a:ext cx="1883814" cy="313742"/>
            <a:chOff x="1027337" y="6413043"/>
            <a:chExt cx="1883814" cy="313742"/>
          </a:xfrm>
        </p:grpSpPr>
        <p:sp>
          <p:nvSpPr>
            <p:cNvPr id="4" name="Oval 3">
              <a:extLst>
                <a:ext uri="{FF2B5EF4-FFF2-40B4-BE49-F238E27FC236}">
                  <a16:creationId xmlns:a16="http://schemas.microsoft.com/office/drawing/2014/main" id="{5533351A-E90D-90A5-4D92-036BBD5A3999}"/>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Oval 4">
              <a:extLst>
                <a:ext uri="{FF2B5EF4-FFF2-40B4-BE49-F238E27FC236}">
                  <a16:creationId xmlns:a16="http://schemas.microsoft.com/office/drawing/2014/main" id="{E63386F2-2518-E102-CE69-C17436D9B5B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60927AC2-ECA8-0024-E4F8-0C853F42744F}"/>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311849B4-D06D-FDFE-C0BA-7AF1F0BC3B17}"/>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2" name="Body Copy">
            <a:extLst>
              <a:ext uri="{FF2B5EF4-FFF2-40B4-BE49-F238E27FC236}">
                <a16:creationId xmlns:a16="http://schemas.microsoft.com/office/drawing/2014/main" id="{E788A51F-BE92-72BC-2E4F-FB58A07DFBFD}"/>
              </a:ext>
            </a:extLst>
          </p:cNvPr>
          <p:cNvSpPr txBox="1"/>
          <p:nvPr/>
        </p:nvSpPr>
        <p:spPr>
          <a:xfrm>
            <a:off x="1028699" y="3299006"/>
            <a:ext cx="16040101" cy="3333220"/>
          </a:xfrm>
          <a:prstGeom prst="rect">
            <a:avLst/>
          </a:prstGeom>
          <a:noFill/>
          <a:ln>
            <a:noFill/>
          </a:ln>
        </p:spPr>
        <p:txBody>
          <a:bodyPr spcFirstLastPara="1" wrap="square" lIns="0" tIns="0" rIns="0" bIns="0" anchor="t" anchorCtr="0">
            <a:spAutoFit/>
          </a:bodyPr>
          <a:lstStyle/>
          <a:p>
            <a:pPr marL="36900" indent="0">
              <a:spcAft>
                <a:spcPts val="1200"/>
              </a:spcAft>
              <a:buNone/>
            </a:pPr>
            <a:r>
              <a:rPr lang="en-US" sz="3600" b="1">
                <a:latin typeface="Calibri" panose="020F0502020204030204" pitchFamily="34" charset="0"/>
                <a:ea typeface="Calibri" panose="020F0502020204030204" pitchFamily="34" charset="0"/>
                <a:cs typeface="Calibri" panose="020F0502020204030204" pitchFamily="34" charset="0"/>
              </a:rPr>
              <a:t>Screen Readers (Narration Software)</a:t>
            </a:r>
          </a:p>
          <a:p>
            <a:pPr marL="571500" indent="-571500">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Screen readers are used to navigate a website by reading out loud what is on the screen to the user.</a:t>
            </a:r>
          </a:p>
          <a:p>
            <a:pPr marL="571500" indent="-571500">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Used in combination with a keyboard or braille display, but not a mouse.</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15" name="Picture 14" descr="NVDA">
            <a:extLst>
              <a:ext uri="{FF2B5EF4-FFF2-40B4-BE49-F238E27FC236}">
                <a16:creationId xmlns:a16="http://schemas.microsoft.com/office/drawing/2014/main" id="{7A965E0C-E2C9-89E7-B5E6-B49BFE4BD898}"/>
              </a:ext>
            </a:extLst>
          </p:cNvPr>
          <p:cNvPicPr>
            <a:picLocks noChangeAspect="1"/>
          </p:cNvPicPr>
          <p:nvPr/>
        </p:nvPicPr>
        <p:blipFill>
          <a:blip r:embed="rId3"/>
          <a:stretch>
            <a:fillRect/>
          </a:stretch>
        </p:blipFill>
        <p:spPr>
          <a:xfrm>
            <a:off x="4867837" y="7206426"/>
            <a:ext cx="1737511" cy="1691787"/>
          </a:xfrm>
          <a:prstGeom prst="rect">
            <a:avLst/>
          </a:prstGeom>
        </p:spPr>
      </p:pic>
      <p:grpSp>
        <p:nvGrpSpPr>
          <p:cNvPr id="16" name="Group 15">
            <a:extLst>
              <a:ext uri="{FF2B5EF4-FFF2-40B4-BE49-F238E27FC236}">
                <a16:creationId xmlns:a16="http://schemas.microsoft.com/office/drawing/2014/main" id="{C834B5D3-12CF-C0CA-B017-17E7BA11C37A}"/>
              </a:ext>
              <a:ext uri="{C183D7F6-B498-43B3-948B-1728B52AA6E4}">
                <adec:decorative xmlns:adec="http://schemas.microsoft.com/office/drawing/2017/decorative" val="1"/>
              </a:ext>
            </a:extLst>
          </p:cNvPr>
          <p:cNvGrpSpPr/>
          <p:nvPr/>
        </p:nvGrpSpPr>
        <p:grpSpPr>
          <a:xfrm>
            <a:off x="6896977" y="7684982"/>
            <a:ext cx="1840735" cy="2073146"/>
            <a:chOff x="2645017" y="4340478"/>
            <a:chExt cx="1840735" cy="2073146"/>
          </a:xfrm>
        </p:grpSpPr>
        <p:pic>
          <p:nvPicPr>
            <p:cNvPr id="17" name="Picture 2" descr="Voiceover">
              <a:extLst>
                <a:ext uri="{FF2B5EF4-FFF2-40B4-BE49-F238E27FC236}">
                  <a16:creationId xmlns:a16="http://schemas.microsoft.com/office/drawing/2014/main" id="{4D162897-559B-FC33-E995-A0C0B184F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549" y="4814421"/>
              <a:ext cx="1599203" cy="15992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164A28C-4B43-6397-FB39-9B2A86E07888}"/>
                </a:ext>
              </a:extLst>
            </p:cNvPr>
            <p:cNvSpPr txBox="1"/>
            <p:nvPr/>
          </p:nvSpPr>
          <p:spPr>
            <a:xfrm>
              <a:off x="2645017" y="4340478"/>
              <a:ext cx="1737511" cy="400110"/>
            </a:xfrm>
            <a:prstGeom prst="rect">
              <a:avLst/>
            </a:prstGeom>
            <a:noFill/>
          </p:spPr>
          <p:txBody>
            <a:bodyPr wrap="square">
              <a:spAutoFit/>
            </a:bodyPr>
            <a:lstStyle/>
            <a:p>
              <a:pPr marL="379800"/>
              <a:r>
                <a:rPr lang="en-US" sz="2000">
                  <a:latin typeface="Calibri" panose="020F0502020204030204" pitchFamily="34" charset="0"/>
                  <a:ea typeface="Calibri" panose="020F0502020204030204" pitchFamily="34" charset="0"/>
                  <a:cs typeface="Calibri" panose="020F0502020204030204" pitchFamily="34" charset="0"/>
                </a:rPr>
                <a:t>Voiceover</a:t>
              </a:r>
            </a:p>
          </p:txBody>
        </p:sp>
      </p:grpSp>
      <p:pic>
        <p:nvPicPr>
          <p:cNvPr id="19" name="Picture 18" descr="Narrator">
            <a:extLst>
              <a:ext uri="{FF2B5EF4-FFF2-40B4-BE49-F238E27FC236}">
                <a16:creationId xmlns:a16="http://schemas.microsoft.com/office/drawing/2014/main" id="{2842D964-3949-6C0F-B974-1CF04EBB558D}"/>
              </a:ext>
            </a:extLst>
          </p:cNvPr>
          <p:cNvPicPr/>
          <p:nvPr/>
        </p:nvPicPr>
        <p:blipFill>
          <a:blip r:embed="rId5"/>
          <a:stretch>
            <a:fillRect/>
          </a:stretch>
        </p:blipFill>
        <p:spPr>
          <a:xfrm>
            <a:off x="9461192" y="6932831"/>
            <a:ext cx="1737511" cy="2012813"/>
          </a:xfrm>
          <a:prstGeom prst="rect">
            <a:avLst/>
          </a:prstGeom>
        </p:spPr>
      </p:pic>
      <p:pic>
        <p:nvPicPr>
          <p:cNvPr id="20" name="Picture 19" descr="JAWS">
            <a:extLst>
              <a:ext uri="{FF2B5EF4-FFF2-40B4-BE49-F238E27FC236}">
                <a16:creationId xmlns:a16="http://schemas.microsoft.com/office/drawing/2014/main" id="{6CCCBC6C-AA86-3DD3-E4DF-BE59C3920245}"/>
              </a:ext>
            </a:extLst>
          </p:cNvPr>
          <p:cNvPicPr/>
          <p:nvPr/>
        </p:nvPicPr>
        <p:blipFill rotWithShape="1">
          <a:blip r:embed="rId6">
            <a:extLst>
              <a:ext uri="{28A0092B-C50C-407E-A947-70E740481C1C}">
                <a14:useLocalDpi xmlns:a14="http://schemas.microsoft.com/office/drawing/2010/main" val="0"/>
              </a:ext>
            </a:extLst>
          </a:blip>
          <a:srcRect t="10752" b="19871"/>
          <a:stretch/>
        </p:blipFill>
        <p:spPr bwMode="auto">
          <a:xfrm>
            <a:off x="11490333" y="7525414"/>
            <a:ext cx="2005092" cy="1433112"/>
          </a:xfrm>
          <a:prstGeom prst="rect">
            <a:avLst/>
          </a:prstGeom>
          <a:noFill/>
          <a:ln>
            <a:noFill/>
          </a:ln>
        </p:spPr>
      </p:pic>
    </p:spTree>
    <p:extLst>
      <p:ext uri="{BB962C8B-B14F-4D97-AF65-F5344CB8AC3E}">
        <p14:creationId xmlns:p14="http://schemas.microsoft.com/office/powerpoint/2010/main" val="2509231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0E84A1AC-B01C-671A-9C3D-86943ACEE697}"/>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EA43A644-82C5-E3A2-25C0-7A2888517C3D}"/>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Visual: Low Vision</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Body Copy">
            <a:extLst>
              <a:ext uri="{FF2B5EF4-FFF2-40B4-BE49-F238E27FC236}">
                <a16:creationId xmlns:a16="http://schemas.microsoft.com/office/drawing/2014/main" id="{BCDC9D5A-D583-C58B-5CA1-E327EBC616F5}"/>
              </a:ext>
            </a:extLst>
          </p:cNvPr>
          <p:cNvSpPr txBox="1"/>
          <p:nvPr/>
        </p:nvSpPr>
        <p:spPr>
          <a:xfrm>
            <a:off x="1028699" y="3299006"/>
            <a:ext cx="16040101" cy="2422202"/>
          </a:xfrm>
          <a:prstGeom prst="rect">
            <a:avLst/>
          </a:prstGeom>
          <a:noFill/>
          <a:ln>
            <a:noFill/>
          </a:ln>
        </p:spPr>
        <p:txBody>
          <a:bodyPr spcFirstLastPara="1" wrap="square" lIns="0" tIns="0" rIns="0" bIns="0" anchor="t" anchorCtr="0">
            <a:spAutoFit/>
          </a:bodyPr>
          <a:lstStyle/>
          <a:p>
            <a:pPr marL="36900" indent="0">
              <a:buNone/>
            </a:pPr>
            <a:r>
              <a:rPr lang="en-US" sz="4000" b="1">
                <a:latin typeface="Calibri" panose="020F0502020204030204" pitchFamily="34" charset="0"/>
                <a:ea typeface="Calibri" panose="020F0502020204030204" pitchFamily="34" charset="0"/>
                <a:cs typeface="Calibri" panose="020F0502020204030204" pitchFamily="34" charset="0"/>
              </a:rPr>
              <a:t>Screen Magnification</a:t>
            </a:r>
          </a:p>
          <a:p>
            <a:pPr marL="571500" indent="-571500">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Magnification programs help the user enlarge everything that is found on the screen.</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E555AD1-7ED2-C367-6000-DC905CA9289F}"/>
              </a:ext>
              <a:ext uri="{C183D7F6-B498-43B3-948B-1728B52AA6E4}">
                <adec:decorative xmlns:adec="http://schemas.microsoft.com/office/drawing/2017/decorative" val="1"/>
              </a:ext>
            </a:extLst>
          </p:cNvPr>
          <p:cNvGrpSpPr/>
          <p:nvPr/>
        </p:nvGrpSpPr>
        <p:grpSpPr>
          <a:xfrm>
            <a:off x="1646947" y="7104781"/>
            <a:ext cx="2936813" cy="2451858"/>
            <a:chOff x="5435525" y="2690558"/>
            <a:chExt cx="2243407" cy="1851717"/>
          </a:xfrm>
        </p:grpSpPr>
        <p:pic>
          <p:nvPicPr>
            <p:cNvPr id="10" name="Picture 9" descr="Apple Zoom">
              <a:extLst>
                <a:ext uri="{FF2B5EF4-FFF2-40B4-BE49-F238E27FC236}">
                  <a16:creationId xmlns:a16="http://schemas.microsoft.com/office/drawing/2014/main" id="{3182847A-AD73-119B-9A7B-EDA1A17F6245}"/>
                </a:ext>
              </a:extLst>
            </p:cNvPr>
            <p:cNvPicPr>
              <a:picLocks noChangeAspect="1"/>
            </p:cNvPicPr>
            <p:nvPr/>
          </p:nvPicPr>
          <p:blipFill>
            <a:blip r:embed="rId3"/>
            <a:stretch>
              <a:fillRect/>
            </a:stretch>
          </p:blipFill>
          <p:spPr>
            <a:xfrm>
              <a:off x="5435525" y="3018768"/>
              <a:ext cx="2243407" cy="1523507"/>
            </a:xfrm>
            <a:prstGeom prst="rect">
              <a:avLst/>
            </a:prstGeom>
          </p:spPr>
        </p:pic>
        <p:sp>
          <p:nvSpPr>
            <p:cNvPr id="11" name="Rectangle 10">
              <a:extLst>
                <a:ext uri="{FF2B5EF4-FFF2-40B4-BE49-F238E27FC236}">
                  <a16:creationId xmlns:a16="http://schemas.microsoft.com/office/drawing/2014/main" id="{816B8B12-263D-C78E-0648-5BAC14BE2105}"/>
                </a:ext>
                <a:ext uri="{C183D7F6-B498-43B3-948B-1728B52AA6E4}">
                  <adec:decorative xmlns:adec="http://schemas.microsoft.com/office/drawing/2017/decorative" val="1"/>
                </a:ext>
              </a:extLst>
            </p:cNvPr>
            <p:cNvSpPr/>
            <p:nvPr/>
          </p:nvSpPr>
          <p:spPr>
            <a:xfrm>
              <a:off x="5798046" y="2690558"/>
              <a:ext cx="1618421" cy="305904"/>
            </a:xfrm>
            <a:prstGeom prst="rect">
              <a:avLst/>
            </a:prstGeom>
          </p:spPr>
          <p:txBody>
            <a:bodyPr wrap="square">
              <a:sp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Apple Zoom</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4782137-7BA5-937D-3DAA-DE7827CEBA3C}"/>
              </a:ext>
              <a:ext uri="{C183D7F6-B498-43B3-948B-1728B52AA6E4}">
                <adec:decorative xmlns:adec="http://schemas.microsoft.com/office/drawing/2017/decorative" val="1"/>
              </a:ext>
            </a:extLst>
          </p:cNvPr>
          <p:cNvGrpSpPr/>
          <p:nvPr/>
        </p:nvGrpSpPr>
        <p:grpSpPr>
          <a:xfrm>
            <a:off x="9143999" y="6334301"/>
            <a:ext cx="3165929" cy="2194401"/>
            <a:chOff x="1336116" y="4456947"/>
            <a:chExt cx="2605317" cy="1438183"/>
          </a:xfrm>
        </p:grpSpPr>
        <p:pic>
          <p:nvPicPr>
            <p:cNvPr id="13" name="Picture 12" descr="Windows Magnifier">
              <a:extLst>
                <a:ext uri="{FF2B5EF4-FFF2-40B4-BE49-F238E27FC236}">
                  <a16:creationId xmlns:a16="http://schemas.microsoft.com/office/drawing/2014/main" id="{426EF562-F35C-8043-B8C1-40782CAC1355}"/>
                </a:ext>
              </a:extLst>
            </p:cNvPr>
            <p:cNvPicPr>
              <a:picLocks noChangeAspect="1"/>
            </p:cNvPicPr>
            <p:nvPr/>
          </p:nvPicPr>
          <p:blipFill rotWithShape="1">
            <a:blip r:embed="rId4"/>
            <a:srcRect b="19609"/>
            <a:stretch/>
          </p:blipFill>
          <p:spPr>
            <a:xfrm>
              <a:off x="1336116" y="4869839"/>
              <a:ext cx="2605317" cy="1025291"/>
            </a:xfrm>
            <a:prstGeom prst="rect">
              <a:avLst/>
            </a:prstGeom>
          </p:spPr>
        </p:pic>
        <p:sp>
          <p:nvSpPr>
            <p:cNvPr id="14" name="Rectangle 13">
              <a:extLst>
                <a:ext uri="{FF2B5EF4-FFF2-40B4-BE49-F238E27FC236}">
                  <a16:creationId xmlns:a16="http://schemas.microsoft.com/office/drawing/2014/main" id="{7C008685-208D-5BAD-778C-85A230F8D6EA}"/>
                </a:ext>
                <a:ext uri="{C183D7F6-B498-43B3-948B-1728B52AA6E4}">
                  <adec:decorative xmlns:adec="http://schemas.microsoft.com/office/drawing/2017/decorative" val="1"/>
                </a:ext>
              </a:extLst>
            </p:cNvPr>
            <p:cNvSpPr/>
            <p:nvPr/>
          </p:nvSpPr>
          <p:spPr>
            <a:xfrm>
              <a:off x="1495897" y="4456947"/>
              <a:ext cx="2293527" cy="265463"/>
            </a:xfrm>
            <a:prstGeom prst="rect">
              <a:avLst/>
            </a:prstGeom>
          </p:spPr>
          <p:txBody>
            <a:bodyPr wrap="square">
              <a:sp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Windows Magnifier</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8E3478D-4FCA-8C79-75F6-F8523F2CD690}"/>
              </a:ext>
              <a:ext uri="{C183D7F6-B498-43B3-948B-1728B52AA6E4}">
                <adec:decorative xmlns:adec="http://schemas.microsoft.com/office/drawing/2017/decorative" val="1"/>
              </a:ext>
            </a:extLst>
          </p:cNvPr>
          <p:cNvGrpSpPr/>
          <p:nvPr/>
        </p:nvGrpSpPr>
        <p:grpSpPr>
          <a:xfrm>
            <a:off x="13469078" y="7305474"/>
            <a:ext cx="3132673" cy="2709531"/>
            <a:chOff x="6557228" y="4915700"/>
            <a:chExt cx="2243407" cy="1920537"/>
          </a:xfrm>
        </p:grpSpPr>
        <p:pic>
          <p:nvPicPr>
            <p:cNvPr id="22" name="Picture 21" descr="Zoomtext and Jaws Fusion">
              <a:extLst>
                <a:ext uri="{FF2B5EF4-FFF2-40B4-BE49-F238E27FC236}">
                  <a16:creationId xmlns:a16="http://schemas.microsoft.com/office/drawing/2014/main" id="{9F4A7A68-4662-D1F5-81CF-DBDC033A9466}"/>
                </a:ext>
              </a:extLst>
            </p:cNvPr>
            <p:cNvPicPr>
              <a:picLocks noChangeAspect="1"/>
            </p:cNvPicPr>
            <p:nvPr/>
          </p:nvPicPr>
          <p:blipFill>
            <a:blip r:embed="rId5"/>
            <a:stretch>
              <a:fillRect/>
            </a:stretch>
          </p:blipFill>
          <p:spPr>
            <a:xfrm>
              <a:off x="6557228" y="5197369"/>
              <a:ext cx="2243407" cy="1638868"/>
            </a:xfrm>
            <a:prstGeom prst="rect">
              <a:avLst/>
            </a:prstGeom>
          </p:spPr>
        </p:pic>
        <p:sp>
          <p:nvSpPr>
            <p:cNvPr id="23" name="Rectangle 22">
              <a:extLst>
                <a:ext uri="{FF2B5EF4-FFF2-40B4-BE49-F238E27FC236}">
                  <a16:creationId xmlns:a16="http://schemas.microsoft.com/office/drawing/2014/main" id="{D523634B-71F3-6271-6ED1-1DDDD253E911}"/>
                </a:ext>
                <a:ext uri="{C183D7F6-B498-43B3-948B-1728B52AA6E4}">
                  <adec:decorative xmlns:adec="http://schemas.microsoft.com/office/drawing/2017/decorative" val="1"/>
                </a:ext>
              </a:extLst>
            </p:cNvPr>
            <p:cNvSpPr/>
            <p:nvPr/>
          </p:nvSpPr>
          <p:spPr>
            <a:xfrm>
              <a:off x="6557228" y="4915700"/>
              <a:ext cx="2243407" cy="287101"/>
            </a:xfrm>
            <a:prstGeom prst="rect">
              <a:avLst/>
            </a:prstGeom>
          </p:spPr>
          <p:txBody>
            <a:bodyPr wrap="square">
              <a:sp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ZoomText and JAWS</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5" name="Picture 24" descr="ZoomText Magnifier with Speech">
            <a:extLst>
              <a:ext uri="{FF2B5EF4-FFF2-40B4-BE49-F238E27FC236}">
                <a16:creationId xmlns:a16="http://schemas.microsoft.com/office/drawing/2014/main" id="{FF2C18D2-587F-3B08-18C0-DFBFFD36CFCC}"/>
              </a:ext>
            </a:extLst>
          </p:cNvPr>
          <p:cNvPicPr>
            <a:picLocks noChangeAspect="1"/>
          </p:cNvPicPr>
          <p:nvPr/>
        </p:nvPicPr>
        <p:blipFill>
          <a:blip r:embed="rId6"/>
          <a:stretch>
            <a:fillRect/>
          </a:stretch>
        </p:blipFill>
        <p:spPr>
          <a:xfrm>
            <a:off x="4221479" y="5640020"/>
            <a:ext cx="4364051" cy="1388561"/>
          </a:xfrm>
          <a:prstGeom prst="rect">
            <a:avLst/>
          </a:prstGeom>
        </p:spPr>
      </p:pic>
      <p:grpSp>
        <p:nvGrpSpPr>
          <p:cNvPr id="26" name="Dots">
            <a:extLst>
              <a:ext uri="{FF2B5EF4-FFF2-40B4-BE49-F238E27FC236}">
                <a16:creationId xmlns:a16="http://schemas.microsoft.com/office/drawing/2014/main" id="{46351ADA-4005-B556-A266-1A8D5A96EE2A}"/>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27" name="Oval 26">
              <a:extLst>
                <a:ext uri="{FF2B5EF4-FFF2-40B4-BE49-F238E27FC236}">
                  <a16:creationId xmlns:a16="http://schemas.microsoft.com/office/drawing/2014/main" id="{2F70661C-FE4F-B44F-D2F6-FEA0893B59B5}"/>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Oval 27">
              <a:extLst>
                <a:ext uri="{FF2B5EF4-FFF2-40B4-BE49-F238E27FC236}">
                  <a16:creationId xmlns:a16="http://schemas.microsoft.com/office/drawing/2014/main" id="{AB7DFED6-3DB7-A3C3-DCA2-9A2CFB742357}"/>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9" name="Oval 28">
              <a:extLst>
                <a:ext uri="{FF2B5EF4-FFF2-40B4-BE49-F238E27FC236}">
                  <a16:creationId xmlns:a16="http://schemas.microsoft.com/office/drawing/2014/main" id="{3A3BBB2F-993E-6BCE-9D4A-3EA7392E92B7}"/>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0" name="Oval 29">
              <a:extLst>
                <a:ext uri="{FF2B5EF4-FFF2-40B4-BE49-F238E27FC236}">
                  <a16:creationId xmlns:a16="http://schemas.microsoft.com/office/drawing/2014/main" id="{E5FB2557-DCA5-3FE3-01E4-057B996E0853}"/>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7017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A7949344-7429-86D9-2BE1-D8EB9F0EDE94}"/>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1478F12-F1C2-59C3-0F34-2105E0CBFC35}"/>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Deaf &amp; Hard of Hearing</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Body Copy">
            <a:extLst>
              <a:ext uri="{FF2B5EF4-FFF2-40B4-BE49-F238E27FC236}">
                <a16:creationId xmlns:a16="http://schemas.microsoft.com/office/drawing/2014/main" id="{43A0AE89-76A6-B4DF-17E3-B3B8DF0C4E0C}"/>
              </a:ext>
            </a:extLst>
          </p:cNvPr>
          <p:cNvSpPr txBox="1"/>
          <p:nvPr/>
        </p:nvSpPr>
        <p:spPr>
          <a:xfrm>
            <a:off x="1028699" y="3299006"/>
            <a:ext cx="16040101" cy="1431161"/>
          </a:xfrm>
          <a:prstGeom prst="rect">
            <a:avLst/>
          </a:prstGeom>
          <a:noFill/>
          <a:ln>
            <a:noFill/>
          </a:ln>
        </p:spPr>
        <p:txBody>
          <a:bodyPr spcFirstLastPara="1" wrap="square" lIns="0" tIns="0" rIns="0" bIns="0" anchor="t" anchorCtr="0">
            <a:spAutoFit/>
          </a:bodyPr>
          <a:lstStyle/>
          <a:p>
            <a:pPr marL="36900" indent="0">
              <a:buNone/>
            </a:pPr>
            <a:r>
              <a:rPr lang="en-US" sz="3600">
                <a:latin typeface="Calibri" panose="020F0502020204030204" pitchFamily="34" charset="0"/>
                <a:ea typeface="Calibri" panose="020F0502020204030204" pitchFamily="34" charset="0"/>
                <a:cs typeface="Calibri" panose="020F0502020204030204" pitchFamily="34" charset="0"/>
              </a:rPr>
              <a:t>Closed captioning of videos and text transcripts of audio-only content allow users to read information that would otherwise be inaccessible.</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8" name="Picture 7" descr="An example video using Closed Captioning">
            <a:extLst>
              <a:ext uri="{FF2B5EF4-FFF2-40B4-BE49-F238E27FC236}">
                <a16:creationId xmlns:a16="http://schemas.microsoft.com/office/drawing/2014/main" id="{77FBDA6A-35EE-9C41-03E2-70D7EE2C701F}"/>
              </a:ext>
            </a:extLst>
          </p:cNvPr>
          <p:cNvPicPr>
            <a:picLocks noChangeAspect="1"/>
          </p:cNvPicPr>
          <p:nvPr/>
        </p:nvPicPr>
        <p:blipFill>
          <a:blip r:embed="rId3"/>
          <a:stretch>
            <a:fillRect/>
          </a:stretch>
        </p:blipFill>
        <p:spPr>
          <a:xfrm>
            <a:off x="1941998" y="5320143"/>
            <a:ext cx="6441393" cy="3610078"/>
          </a:xfrm>
          <a:prstGeom prst="rect">
            <a:avLst/>
          </a:prstGeom>
          <a:ln>
            <a:noFill/>
          </a:ln>
          <a:effectLst>
            <a:outerShdw blurRad="292100" dist="139700" dir="2700000" algn="tl" rotWithShape="0">
              <a:srgbClr val="333333">
                <a:alpha val="65000"/>
              </a:srgbClr>
            </a:outerShdw>
          </a:effectLst>
        </p:spPr>
      </p:pic>
      <p:pic>
        <p:nvPicPr>
          <p:cNvPr id="9" name="Picture 8" descr="Screenshot of a podcast link including a text transcript">
            <a:extLst>
              <a:ext uri="{FF2B5EF4-FFF2-40B4-BE49-F238E27FC236}">
                <a16:creationId xmlns:a16="http://schemas.microsoft.com/office/drawing/2014/main" id="{0F1A3E1B-D239-A100-DF86-E199993FA2F2}"/>
              </a:ext>
            </a:extLst>
          </p:cNvPr>
          <p:cNvPicPr>
            <a:picLocks noChangeAspect="1"/>
          </p:cNvPicPr>
          <p:nvPr/>
        </p:nvPicPr>
        <p:blipFill>
          <a:blip r:embed="rId4"/>
          <a:stretch>
            <a:fillRect/>
          </a:stretch>
        </p:blipFill>
        <p:spPr>
          <a:xfrm>
            <a:off x="8792562" y="6278880"/>
            <a:ext cx="7408034" cy="1553297"/>
          </a:xfrm>
          <a:prstGeom prst="rect">
            <a:avLst/>
          </a:prstGeom>
        </p:spPr>
      </p:pic>
      <p:grpSp>
        <p:nvGrpSpPr>
          <p:cNvPr id="10" name="Dots">
            <a:extLst>
              <a:ext uri="{FF2B5EF4-FFF2-40B4-BE49-F238E27FC236}">
                <a16:creationId xmlns:a16="http://schemas.microsoft.com/office/drawing/2014/main" id="{3B7D9818-2B6D-C646-E71E-E98FD6845CB2}"/>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1" name="Oval 10">
              <a:extLst>
                <a:ext uri="{FF2B5EF4-FFF2-40B4-BE49-F238E27FC236}">
                  <a16:creationId xmlns:a16="http://schemas.microsoft.com/office/drawing/2014/main" id="{843CB766-D040-2AF2-1647-7E98F432F503}"/>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97AE5139-4BE8-2BB9-467A-DC1DFDEB85F1}"/>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8E69850D-9631-BDF3-C2E6-92EDDDED7CFC}"/>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Oval 13">
              <a:extLst>
                <a:ext uri="{FF2B5EF4-FFF2-40B4-BE49-F238E27FC236}">
                  <a16:creationId xmlns:a16="http://schemas.microsoft.com/office/drawing/2014/main" id="{04B81066-4651-14A1-0AD6-1025BEF20B45}"/>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765098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591CFC80-A65C-01DC-76BC-0541F9D359A3}"/>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7D630E89-9ECD-5368-BCB7-108C35DDD213}"/>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Motor &amp; Physical Disabilities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 name="Dots">
            <a:extLst>
              <a:ext uri="{FF2B5EF4-FFF2-40B4-BE49-F238E27FC236}">
                <a16:creationId xmlns:a16="http://schemas.microsoft.com/office/drawing/2014/main" id="{5288560B-7424-0FBF-FC41-66C108179E39}"/>
              </a:ext>
              <a:ext uri="{C183D7F6-B498-43B3-948B-1728B52AA6E4}">
                <adec:decorative xmlns:adec="http://schemas.microsoft.com/office/drawing/2017/decorative" val="1"/>
              </a:ext>
            </a:extLst>
          </p:cNvPr>
          <p:cNvGrpSpPr/>
          <p:nvPr/>
        </p:nvGrpSpPr>
        <p:grpSpPr>
          <a:xfrm>
            <a:off x="1104899" y="2400436"/>
            <a:ext cx="1883814" cy="313742"/>
            <a:chOff x="1027337" y="6413043"/>
            <a:chExt cx="1883814" cy="313742"/>
          </a:xfrm>
        </p:grpSpPr>
        <p:sp>
          <p:nvSpPr>
            <p:cNvPr id="4" name="Oval 3">
              <a:extLst>
                <a:ext uri="{FF2B5EF4-FFF2-40B4-BE49-F238E27FC236}">
                  <a16:creationId xmlns:a16="http://schemas.microsoft.com/office/drawing/2014/main" id="{BCE12FE5-E7AE-1C7B-FB64-5126EFE9CC15}"/>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Oval 4">
              <a:extLst>
                <a:ext uri="{FF2B5EF4-FFF2-40B4-BE49-F238E27FC236}">
                  <a16:creationId xmlns:a16="http://schemas.microsoft.com/office/drawing/2014/main" id="{CA3FEBD0-89EE-9617-D115-79DB25C29B51}"/>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83DAB9F5-6B8C-B62F-6041-374B06F2AED0}"/>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597CE95F-4BE3-EA51-70AF-3FFEA8BA5AB5}"/>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2" name="Body Copy">
            <a:extLst>
              <a:ext uri="{FF2B5EF4-FFF2-40B4-BE49-F238E27FC236}">
                <a16:creationId xmlns:a16="http://schemas.microsoft.com/office/drawing/2014/main" id="{85113EB5-5919-5312-48EC-F1B64BFCED71}"/>
              </a:ext>
            </a:extLst>
          </p:cNvPr>
          <p:cNvSpPr txBox="1"/>
          <p:nvPr/>
        </p:nvSpPr>
        <p:spPr>
          <a:xfrm>
            <a:off x="1028699" y="3299006"/>
            <a:ext cx="16040101" cy="877163"/>
          </a:xfrm>
          <a:prstGeom prst="rect">
            <a:avLst/>
          </a:prstGeom>
          <a:noFill/>
          <a:ln>
            <a:noFill/>
          </a:ln>
        </p:spPr>
        <p:txBody>
          <a:bodyPr spcFirstLastPara="1" wrap="square" lIns="0" tIns="0" rIns="0" bIns="0" anchor="t" anchorCtr="0">
            <a:spAutoFit/>
          </a:bodyPr>
          <a:lstStyle/>
          <a:p>
            <a:pPr marL="36900" indent="0">
              <a:buNone/>
            </a:pPr>
            <a:r>
              <a:rPr lang="en-US" sz="3600">
                <a:latin typeface="Calibri" panose="020F0502020204030204" pitchFamily="34" charset="0"/>
                <a:ea typeface="Calibri" panose="020F0502020204030204" pitchFamily="34" charset="0"/>
                <a:cs typeface="Calibri" panose="020F0502020204030204" pitchFamily="34" charset="0"/>
              </a:rPr>
              <a:t>Motor or physical disabilities are weakness and limitations of muscular control </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24" name="Group 23" descr="Eye Gaze Technology">
            <a:extLst>
              <a:ext uri="{FF2B5EF4-FFF2-40B4-BE49-F238E27FC236}">
                <a16:creationId xmlns:a16="http://schemas.microsoft.com/office/drawing/2014/main" id="{E1F9E00C-4F5F-0B33-81FD-8D0C4447FE29}"/>
              </a:ext>
            </a:extLst>
          </p:cNvPr>
          <p:cNvGrpSpPr/>
          <p:nvPr/>
        </p:nvGrpSpPr>
        <p:grpSpPr>
          <a:xfrm>
            <a:off x="3381957" y="4353411"/>
            <a:ext cx="3316917" cy="2523910"/>
            <a:chOff x="4413556" y="5049027"/>
            <a:chExt cx="2552815" cy="1942489"/>
          </a:xfrm>
        </p:grpSpPr>
        <p:sp>
          <p:nvSpPr>
            <p:cNvPr id="10" name="TextBox 9">
              <a:extLst>
                <a:ext uri="{FF2B5EF4-FFF2-40B4-BE49-F238E27FC236}">
                  <a16:creationId xmlns:a16="http://schemas.microsoft.com/office/drawing/2014/main" id="{59EFDC53-43E7-CCF0-9C90-985E9C0D2B4B}"/>
                </a:ext>
                <a:ext uri="{C183D7F6-B498-43B3-948B-1728B52AA6E4}">
                  <adec:decorative xmlns:adec="http://schemas.microsoft.com/office/drawing/2017/decorative" val="1"/>
                </a:ext>
              </a:extLst>
            </p:cNvPr>
            <p:cNvSpPr txBox="1"/>
            <p:nvPr/>
          </p:nvSpPr>
          <p:spPr>
            <a:xfrm>
              <a:off x="4413556" y="5049027"/>
              <a:ext cx="2552815" cy="307777"/>
            </a:xfrm>
            <a:prstGeom prst="rect">
              <a:avLst/>
            </a:prstGeom>
            <a:noFill/>
          </p:spPr>
          <p:txBody>
            <a:bodyPr wrap="square"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Eye Gaze Technology</a:t>
              </a:r>
              <a:endParaRPr lang="en-US" sz="2000">
                <a:latin typeface="Calibri" panose="020F0502020204030204" pitchFamily="34" charset="0"/>
                <a:ea typeface="Calibri" panose="020F0502020204030204" pitchFamily="34" charset="0"/>
                <a:cs typeface="Calibri" panose="020F0502020204030204" pitchFamily="34" charset="0"/>
              </a:endParaRPr>
            </a:p>
          </p:txBody>
        </p:sp>
        <p:pic>
          <p:nvPicPr>
            <p:cNvPr id="11" name="Content Placeholder 5" descr="The camera from the eye gaze software picks up what the eye is focusing on, interacting with elements on the screen.">
              <a:extLst>
                <a:ext uri="{FF2B5EF4-FFF2-40B4-BE49-F238E27FC236}">
                  <a16:creationId xmlns:a16="http://schemas.microsoft.com/office/drawing/2014/main" id="{AE1D6B88-CCF0-20A9-E4EB-96802E0E4CA0}"/>
                </a:ext>
              </a:extLst>
            </p:cNvPr>
            <p:cNvPicPr>
              <a:picLocks/>
            </p:cNvPicPr>
            <p:nvPr/>
          </p:nvPicPr>
          <p:blipFill>
            <a:blip r:embed="rId3" cstate="print"/>
            <a:stretch>
              <a:fillRect/>
            </a:stretch>
          </p:blipFill>
          <p:spPr>
            <a:xfrm>
              <a:off x="4720212" y="5392314"/>
              <a:ext cx="1737224" cy="1599202"/>
            </a:xfrm>
            <a:prstGeom prst="rect">
              <a:avLst/>
            </a:prstGeom>
          </p:spPr>
        </p:pic>
      </p:grpSp>
      <p:grpSp>
        <p:nvGrpSpPr>
          <p:cNvPr id="12" name="Group 11">
            <a:extLst>
              <a:ext uri="{FF2B5EF4-FFF2-40B4-BE49-F238E27FC236}">
                <a16:creationId xmlns:a16="http://schemas.microsoft.com/office/drawing/2014/main" id="{58E7EC5E-65F2-C220-49D1-32297F8B5ADB}"/>
              </a:ext>
              <a:ext uri="{C183D7F6-B498-43B3-948B-1728B52AA6E4}">
                <adec:decorative xmlns:adec="http://schemas.microsoft.com/office/drawing/2017/decorative" val="1"/>
              </a:ext>
            </a:extLst>
          </p:cNvPr>
          <p:cNvGrpSpPr/>
          <p:nvPr/>
        </p:nvGrpSpPr>
        <p:grpSpPr>
          <a:xfrm>
            <a:off x="5174164" y="7166162"/>
            <a:ext cx="3049420" cy="2801837"/>
            <a:chOff x="2871937" y="3375297"/>
            <a:chExt cx="1886242" cy="1754020"/>
          </a:xfrm>
        </p:grpSpPr>
        <p:pic>
          <p:nvPicPr>
            <p:cNvPr id="13" name="Picture 12" descr="HeadMouse Nano">
              <a:extLst>
                <a:ext uri="{FF2B5EF4-FFF2-40B4-BE49-F238E27FC236}">
                  <a16:creationId xmlns:a16="http://schemas.microsoft.com/office/drawing/2014/main" id="{2474332B-267B-F77A-1004-C44A529F3C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71937" y="3683413"/>
              <a:ext cx="1886242" cy="1445904"/>
            </a:xfrm>
            <a:prstGeom prst="rect">
              <a:avLst/>
            </a:prstGeom>
            <a:noFill/>
            <a:ln>
              <a:noFill/>
            </a:ln>
          </p:spPr>
        </p:pic>
        <p:sp>
          <p:nvSpPr>
            <p:cNvPr id="14" name="Rectangle 13">
              <a:extLst>
                <a:ext uri="{FF2B5EF4-FFF2-40B4-BE49-F238E27FC236}">
                  <a16:creationId xmlns:a16="http://schemas.microsoft.com/office/drawing/2014/main" id="{38517343-F2B5-2140-9CD1-EE8B5196DB7B}"/>
                </a:ext>
                <a:ext uri="{C183D7F6-B498-43B3-948B-1728B52AA6E4}">
                  <adec:decorative xmlns:adec="http://schemas.microsoft.com/office/drawing/2017/decorative" val="1"/>
                </a:ext>
              </a:extLst>
            </p:cNvPr>
            <p:cNvSpPr/>
            <p:nvPr/>
          </p:nvSpPr>
          <p:spPr>
            <a:xfrm>
              <a:off x="3341495" y="3375297"/>
              <a:ext cx="947128" cy="253570"/>
            </a:xfrm>
            <a:prstGeom prst="rect">
              <a:avLst/>
            </a:prstGeom>
          </p:spPr>
          <p:txBody>
            <a:bodyPr wrap="none">
              <a:sp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Head Mouse</a:t>
              </a:r>
              <a:endParaRPr lang="en-US" sz="2000">
                <a:latin typeface="Calibri" panose="020F0502020204030204" pitchFamily="34" charset="0"/>
                <a:ea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191B8C26-06BD-C8DD-46FF-63522A8DD2E1}"/>
              </a:ext>
              <a:ext uri="{C183D7F6-B498-43B3-948B-1728B52AA6E4}">
                <adec:decorative xmlns:adec="http://schemas.microsoft.com/office/drawing/2017/decorative" val="1"/>
              </a:ext>
            </a:extLst>
          </p:cNvPr>
          <p:cNvGrpSpPr/>
          <p:nvPr/>
        </p:nvGrpSpPr>
        <p:grpSpPr>
          <a:xfrm>
            <a:off x="7448300" y="4343681"/>
            <a:ext cx="3129933" cy="2432652"/>
            <a:chOff x="5175874" y="4711739"/>
            <a:chExt cx="2178048" cy="1692826"/>
          </a:xfrm>
        </p:grpSpPr>
        <p:pic>
          <p:nvPicPr>
            <p:cNvPr id="16" name="Picture 15" descr="A man using his computer with a mouth stick and motion switch.">
              <a:extLst>
                <a:ext uri="{FF2B5EF4-FFF2-40B4-BE49-F238E27FC236}">
                  <a16:creationId xmlns:a16="http://schemas.microsoft.com/office/drawing/2014/main" id="{7A4A62A5-1EE8-4528-9D68-CEA2109B77DF}"/>
                </a:ext>
              </a:extLst>
            </p:cNvPr>
            <p:cNvPicPr/>
            <p:nvPr/>
          </p:nvPicPr>
          <p:blipFill rotWithShape="1">
            <a:blip r:embed="rId5" cstate="print"/>
            <a:srcRect l="12210" t="3102"/>
            <a:stretch/>
          </p:blipFill>
          <p:spPr>
            <a:xfrm>
              <a:off x="5175874" y="5062537"/>
              <a:ext cx="2178048" cy="1342028"/>
            </a:xfrm>
            <a:prstGeom prst="rect">
              <a:avLst/>
            </a:prstGeom>
          </p:spPr>
        </p:pic>
        <p:sp>
          <p:nvSpPr>
            <p:cNvPr id="17" name="Rectangle 16">
              <a:extLst>
                <a:ext uri="{FF2B5EF4-FFF2-40B4-BE49-F238E27FC236}">
                  <a16:creationId xmlns:a16="http://schemas.microsoft.com/office/drawing/2014/main" id="{E2486D0E-B8C5-D93E-4B1E-3036C0282E98}"/>
                </a:ext>
                <a:ext uri="{C183D7F6-B498-43B3-948B-1728B52AA6E4}">
                  <adec:decorative xmlns:adec="http://schemas.microsoft.com/office/drawing/2017/decorative" val="1"/>
                </a:ext>
              </a:extLst>
            </p:cNvPr>
            <p:cNvSpPr/>
            <p:nvPr/>
          </p:nvSpPr>
          <p:spPr>
            <a:xfrm>
              <a:off x="5517962" y="4711739"/>
              <a:ext cx="1493868" cy="281863"/>
            </a:xfrm>
            <a:prstGeom prst="rect">
              <a:avLst/>
            </a:prstGeom>
          </p:spPr>
          <p:txBody>
            <a:bodyPr wrap="none">
              <a:sp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Mouth Movement</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9F39C05E-C82B-BDA5-E80E-4ABB285D6485}"/>
              </a:ext>
              <a:ext uri="{C183D7F6-B498-43B3-948B-1728B52AA6E4}">
                <adec:decorative xmlns:adec="http://schemas.microsoft.com/office/drawing/2017/decorative" val="1"/>
              </a:ext>
            </a:extLst>
          </p:cNvPr>
          <p:cNvGrpSpPr/>
          <p:nvPr/>
        </p:nvGrpSpPr>
        <p:grpSpPr>
          <a:xfrm>
            <a:off x="9386410" y="7148691"/>
            <a:ext cx="2638659" cy="2817605"/>
            <a:chOff x="7502349" y="2463246"/>
            <a:chExt cx="2178049" cy="2343392"/>
          </a:xfrm>
        </p:grpSpPr>
        <p:pic>
          <p:nvPicPr>
            <p:cNvPr id="19" name="Picture 2" descr="Jelly Bean Twist Switch">
              <a:extLst>
                <a:ext uri="{FF2B5EF4-FFF2-40B4-BE49-F238E27FC236}">
                  <a16:creationId xmlns:a16="http://schemas.microsoft.com/office/drawing/2014/main" id="{EC5901FE-2536-8BEC-E888-FD7A377806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424" t="19723" b="10458"/>
            <a:stretch/>
          </p:blipFill>
          <p:spPr bwMode="auto">
            <a:xfrm>
              <a:off x="7502349" y="2919378"/>
              <a:ext cx="2178049" cy="18872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3BD2C0D-5051-443B-7041-772A6644A5C2}"/>
                </a:ext>
                <a:ext uri="{C183D7F6-B498-43B3-948B-1728B52AA6E4}">
                  <adec:decorative xmlns:adec="http://schemas.microsoft.com/office/drawing/2017/decorative" val="1"/>
                </a:ext>
              </a:extLst>
            </p:cNvPr>
            <p:cNvSpPr/>
            <p:nvPr/>
          </p:nvSpPr>
          <p:spPr>
            <a:xfrm>
              <a:off x="8141570" y="2463246"/>
              <a:ext cx="737275" cy="336876"/>
            </a:xfrm>
            <a:prstGeom prst="rect">
              <a:avLst/>
            </a:prstGeom>
          </p:spPr>
          <p:txBody>
            <a:bodyPr wrap="none">
              <a:spAutoFit/>
            </a:bodyPr>
            <a:lstStyle/>
            <a:p>
              <a:pP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Switch</a:t>
              </a:r>
              <a:endParaRPr lang="en-US" sz="2000">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154D76D5-CA8D-0CD1-B706-E2FDFD99175B}"/>
              </a:ext>
              <a:ext uri="{C183D7F6-B498-43B3-948B-1728B52AA6E4}">
                <adec:decorative xmlns:adec="http://schemas.microsoft.com/office/drawing/2017/decorative" val="1"/>
              </a:ext>
            </a:extLst>
          </p:cNvPr>
          <p:cNvGrpSpPr/>
          <p:nvPr/>
        </p:nvGrpSpPr>
        <p:grpSpPr>
          <a:xfrm>
            <a:off x="11715404" y="4392410"/>
            <a:ext cx="3316918" cy="2383923"/>
            <a:chOff x="7232664" y="2920560"/>
            <a:chExt cx="2329557" cy="1674290"/>
          </a:xfrm>
        </p:grpSpPr>
        <p:pic>
          <p:nvPicPr>
            <p:cNvPr id="22" name="Picture 21" descr="Dragon Professional">
              <a:extLst>
                <a:ext uri="{FF2B5EF4-FFF2-40B4-BE49-F238E27FC236}">
                  <a16:creationId xmlns:a16="http://schemas.microsoft.com/office/drawing/2014/main" id="{A23179CD-5E78-5146-D4F8-F285778E3C3E}"/>
                </a:ext>
              </a:extLst>
            </p:cNvPr>
            <p:cNvPicPr>
              <a:picLocks noChangeAspect="1"/>
            </p:cNvPicPr>
            <p:nvPr/>
          </p:nvPicPr>
          <p:blipFill>
            <a:blip r:embed="rId7"/>
            <a:stretch>
              <a:fillRect/>
            </a:stretch>
          </p:blipFill>
          <p:spPr>
            <a:xfrm>
              <a:off x="7232664" y="3252822"/>
              <a:ext cx="2329557" cy="1342028"/>
            </a:xfrm>
            <a:prstGeom prst="rect">
              <a:avLst/>
            </a:prstGeom>
          </p:spPr>
        </p:pic>
        <p:sp>
          <p:nvSpPr>
            <p:cNvPr id="23" name="Rectangle 22">
              <a:extLst>
                <a:ext uri="{FF2B5EF4-FFF2-40B4-BE49-F238E27FC236}">
                  <a16:creationId xmlns:a16="http://schemas.microsoft.com/office/drawing/2014/main" id="{E62747F3-EE15-0C2C-52B7-6A1614C08B5F}"/>
                </a:ext>
                <a:ext uri="{C183D7F6-B498-43B3-948B-1728B52AA6E4}">
                  <adec:decorative xmlns:adec="http://schemas.microsoft.com/office/drawing/2017/decorative" val="1"/>
                </a:ext>
              </a:extLst>
            </p:cNvPr>
            <p:cNvSpPr/>
            <p:nvPr/>
          </p:nvSpPr>
          <p:spPr>
            <a:xfrm>
              <a:off x="7232664" y="2920560"/>
              <a:ext cx="2329557" cy="284475"/>
            </a:xfrm>
            <a:prstGeom prst="rect">
              <a:avLst/>
            </a:prstGeom>
          </p:spPr>
          <p:txBody>
            <a:bodyPr wrap="square">
              <a:spAutoFit/>
            </a:bodyPr>
            <a:lstStyle/>
            <a:p>
              <a:pPr algn="ctr">
                <a:lnSpc>
                  <a:spcPct val="107000"/>
                </a:lnSpc>
                <a:spcAft>
                  <a:spcPts val="800"/>
                </a:spcAft>
              </a:pPr>
              <a:r>
                <a:rPr lang="en-US" sz="2000" b="1">
                  <a:latin typeface="Calibri" panose="020F0502020204030204" pitchFamily="34" charset="0"/>
                  <a:ea typeface="Calibri" panose="020F0502020204030204" pitchFamily="34" charset="0"/>
                  <a:cs typeface="Times New Roman" panose="02020603050405020304" pitchFamily="18" charset="0"/>
                </a:rPr>
                <a:t>Speech to Text</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4958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2323B732-B778-3F83-5DB9-D619897F1034}"/>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15BFC092-0107-9EC8-C7E2-B1609B007D81}"/>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Cognitive &amp; Learning </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6E5E7BB3-5777-29FB-FC9A-3E8BC96BB33E}"/>
              </a:ext>
            </a:extLst>
          </p:cNvPr>
          <p:cNvSpPr txBox="1"/>
          <p:nvPr/>
        </p:nvSpPr>
        <p:spPr>
          <a:xfrm>
            <a:off x="1028699" y="3127250"/>
            <a:ext cx="16040101" cy="7845225"/>
          </a:xfrm>
          <a:prstGeom prst="rect">
            <a:avLst/>
          </a:prstGeom>
          <a:noFill/>
          <a:ln>
            <a:noFill/>
          </a:ln>
        </p:spPr>
        <p:txBody>
          <a:bodyPr spcFirstLastPara="1" wrap="square" lIns="0" tIns="0" rIns="0" bIns="0" anchor="t" anchorCtr="0">
            <a:spAutoFit/>
          </a:bodyPr>
          <a:lstStyle/>
          <a:p>
            <a:pPr marL="36900" indent="0">
              <a:buNone/>
            </a:pPr>
            <a:r>
              <a:rPr lang="en-US" sz="3600">
                <a:latin typeface="Calibri" panose="020F0502020204030204" pitchFamily="34" charset="0"/>
                <a:ea typeface="Calibri" panose="020F0502020204030204" pitchFamily="34" charset="0"/>
                <a:cs typeface="Calibri" panose="020F0502020204030204" pitchFamily="34" charset="0"/>
              </a:rPr>
              <a:t>Impacts how people process information</a:t>
            </a:r>
          </a:p>
          <a:p>
            <a:pPr marL="36900" indent="0">
              <a:spcBef>
                <a:spcPts val="1200"/>
              </a:spcBef>
              <a:spcAft>
                <a:spcPts val="1200"/>
              </a:spcAft>
              <a:buNone/>
            </a:pPr>
            <a:r>
              <a:rPr lang="en-US" sz="3600" b="1">
                <a:latin typeface="Calibri" panose="020F0502020204030204" pitchFamily="34" charset="0"/>
                <a:ea typeface="Calibri" panose="020F0502020204030204" pitchFamily="34" charset="0"/>
                <a:cs typeface="Calibri" panose="020F0502020204030204" pitchFamily="34" charset="0"/>
              </a:rPr>
              <a:t>Users will:</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Navigate web content using different strategies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Access information using speech-to text, screen readers, captions or other formats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Change the presentation of the content according to needs and preferences</a:t>
            </a:r>
          </a:p>
          <a:p>
            <a:pPr>
              <a:lnSpc>
                <a:spcPct val="120000"/>
              </a:lnSpc>
              <a:spcAft>
                <a:spcPts val="1200"/>
              </a:spcAft>
              <a:buClr>
                <a:srgbClr val="B99869"/>
              </a:buClr>
              <a:buSzPct val="125000"/>
            </a:pPr>
            <a:r>
              <a:rPr lang="en-US" sz="3600" b="1">
                <a:latin typeface="Calibri" panose="020F0502020204030204" pitchFamily="34" charset="0"/>
                <a:ea typeface="Calibri" panose="020F0502020204030204" pitchFamily="34" charset="0"/>
                <a:cs typeface="Calibri" panose="020F0502020204030204" pitchFamily="34" charset="0"/>
              </a:rPr>
              <a:t>Content creators can:</a:t>
            </a:r>
            <a:endParaRPr lang="en-US" sz="36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Use plain language at 6th-8th grade reading level</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Include white space between major thoughts or important points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Use bulleted or numbered lists to simplify content</a:t>
            </a:r>
          </a:p>
          <a:p>
            <a:pPr marL="571500" indent="-571500">
              <a:lnSpc>
                <a:spcPct val="120000"/>
              </a:lnSpc>
              <a:spcAft>
                <a:spcPts val="1200"/>
              </a:spcAft>
              <a:buClr>
                <a:srgbClr val="B99869"/>
              </a:buClr>
              <a:buSzPct val="125000"/>
              <a:buFont typeface="Wingdings" panose="05000000000000000000" pitchFamily="2" charset="2"/>
              <a:buChar char="ü"/>
            </a:pPr>
            <a:endParaRPr lang="en-US" sz="3600">
              <a:latin typeface="Calibri" panose="020F0502020204030204" pitchFamily="34" charset="0"/>
              <a:ea typeface="Calibri" panose="020F0502020204030204" pitchFamily="34" charset="0"/>
              <a:cs typeface="Calibri" panose="020F0502020204030204" pitchFamily="34" charset="0"/>
            </a:endParaRP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2" name="Dots">
            <a:extLst>
              <a:ext uri="{FF2B5EF4-FFF2-40B4-BE49-F238E27FC236}">
                <a16:creationId xmlns:a16="http://schemas.microsoft.com/office/drawing/2014/main" id="{00283DB4-D9CC-32A7-FBA3-8D56D9883E8F}"/>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9" name="Oval 8">
              <a:extLst>
                <a:ext uri="{FF2B5EF4-FFF2-40B4-BE49-F238E27FC236}">
                  <a16:creationId xmlns:a16="http://schemas.microsoft.com/office/drawing/2014/main" id="{CBE930B6-09F0-9B9B-5C1E-5C6C8621F21B}"/>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Oval 9">
              <a:extLst>
                <a:ext uri="{FF2B5EF4-FFF2-40B4-BE49-F238E27FC236}">
                  <a16:creationId xmlns:a16="http://schemas.microsoft.com/office/drawing/2014/main" id="{A74A6F0E-457E-A981-6227-7288025D57BE}"/>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val 10">
              <a:extLst>
                <a:ext uri="{FF2B5EF4-FFF2-40B4-BE49-F238E27FC236}">
                  <a16:creationId xmlns:a16="http://schemas.microsoft.com/office/drawing/2014/main" id="{3FA2C5CE-D526-7957-1BB4-7CDE61824619}"/>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91C4421F-9048-5679-5F81-753717D17853}"/>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41718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76F09D89-498E-3A25-8794-B0779C2EB6FE}"/>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BD9574EC-BD88-C949-7BAD-4526CCB8F6B3}"/>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Cognitive &amp; Learning Tool Examples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Body Copy">
            <a:extLst>
              <a:ext uri="{FF2B5EF4-FFF2-40B4-BE49-F238E27FC236}">
                <a16:creationId xmlns:a16="http://schemas.microsoft.com/office/drawing/2014/main" id="{9A7BEB45-1941-6A7F-4C4B-D240DEB7ECE9}"/>
              </a:ext>
            </a:extLst>
          </p:cNvPr>
          <p:cNvSpPr txBox="1"/>
          <p:nvPr/>
        </p:nvSpPr>
        <p:spPr>
          <a:xfrm>
            <a:off x="1028699" y="3299006"/>
            <a:ext cx="16040101" cy="877163"/>
          </a:xfrm>
          <a:prstGeom prst="rect">
            <a:avLst/>
          </a:prstGeom>
          <a:noFill/>
          <a:ln>
            <a:noFill/>
          </a:ln>
        </p:spPr>
        <p:txBody>
          <a:bodyPr spcFirstLastPara="1" wrap="square" lIns="0" tIns="0" rIns="0" bIns="0" anchor="t" anchorCtr="0">
            <a:spAutoFit/>
          </a:bodyPr>
          <a:lstStyle/>
          <a:p>
            <a:pPr marL="0" indent="0">
              <a:buNone/>
            </a:pPr>
            <a:r>
              <a:rPr lang="en-US" sz="3600">
                <a:latin typeface="Calibri" panose="020F0502020204030204" pitchFamily="34" charset="0"/>
                <a:ea typeface="Calibri" panose="020F0502020204030204" pitchFamily="34" charset="0"/>
                <a:cs typeface="Calibri" panose="020F0502020204030204" pitchFamily="34" charset="0"/>
              </a:rPr>
              <a:t>Chrome Reading Mode located under Chrome Settings – More Tools</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8" name="Group 7" descr="Screenshot of Chrome accessibility reading mode that removes distractions">
            <a:extLst>
              <a:ext uri="{FF2B5EF4-FFF2-40B4-BE49-F238E27FC236}">
                <a16:creationId xmlns:a16="http://schemas.microsoft.com/office/drawing/2014/main" id="{0895F30E-F1A1-0857-5929-A194574418E2}"/>
              </a:ext>
            </a:extLst>
          </p:cNvPr>
          <p:cNvGrpSpPr/>
          <p:nvPr/>
        </p:nvGrpSpPr>
        <p:grpSpPr>
          <a:xfrm>
            <a:off x="1938986" y="4450723"/>
            <a:ext cx="7332675" cy="4266557"/>
            <a:chOff x="6798588" y="321711"/>
            <a:chExt cx="5032239" cy="2756911"/>
          </a:xfrm>
        </p:grpSpPr>
        <p:pic>
          <p:nvPicPr>
            <p:cNvPr id="9" name="Picture 8">
              <a:extLst>
                <a:ext uri="{FF2B5EF4-FFF2-40B4-BE49-F238E27FC236}">
                  <a16:creationId xmlns:a16="http://schemas.microsoft.com/office/drawing/2014/main" id="{EED241B6-DE8E-255B-5B26-A2BACC7F3662}"/>
                </a:ext>
              </a:extLst>
            </p:cNvPr>
            <p:cNvPicPr>
              <a:picLocks noChangeAspect="1"/>
            </p:cNvPicPr>
            <p:nvPr/>
          </p:nvPicPr>
          <p:blipFill rotWithShape="1">
            <a:blip r:embed="rId3"/>
            <a:srcRect l="1" t="-8542" r="-2243" b="-5097"/>
            <a:stretch/>
          </p:blipFill>
          <p:spPr>
            <a:xfrm>
              <a:off x="7103776" y="609601"/>
              <a:ext cx="4727051" cy="2469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Chrome accessibility reading mode">
              <a:extLst>
                <a:ext uri="{FF2B5EF4-FFF2-40B4-BE49-F238E27FC236}">
                  <a16:creationId xmlns:a16="http://schemas.microsoft.com/office/drawing/2014/main" id="{05F059DE-4628-3A47-74B9-1A60A234F0C4}"/>
                </a:ext>
              </a:extLst>
            </p:cNvPr>
            <p:cNvPicPr>
              <a:picLocks noChangeAspect="1"/>
            </p:cNvPicPr>
            <p:nvPr/>
          </p:nvPicPr>
          <p:blipFill rotWithShape="1">
            <a:blip r:embed="rId4"/>
            <a:srcRect b="1384"/>
            <a:stretch/>
          </p:blipFill>
          <p:spPr>
            <a:xfrm>
              <a:off x="6798588" y="321711"/>
              <a:ext cx="2468759" cy="633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0" name="Group 29" descr="Helperbird Browser Extension">
            <a:extLst>
              <a:ext uri="{FF2B5EF4-FFF2-40B4-BE49-F238E27FC236}">
                <a16:creationId xmlns:a16="http://schemas.microsoft.com/office/drawing/2014/main" id="{D0B1A1A2-4EE9-9E9B-6C7C-63EF3D2512FF}"/>
              </a:ext>
            </a:extLst>
          </p:cNvPr>
          <p:cNvGrpSpPr/>
          <p:nvPr/>
        </p:nvGrpSpPr>
        <p:grpSpPr>
          <a:xfrm>
            <a:off x="10110299" y="5284085"/>
            <a:ext cx="5937422" cy="4499995"/>
            <a:chOff x="7776952" y="5984395"/>
            <a:chExt cx="4866538" cy="3515937"/>
          </a:xfrm>
        </p:grpSpPr>
        <p:sp>
          <p:nvSpPr>
            <p:cNvPr id="26" name="TextBox 25">
              <a:extLst>
                <a:ext uri="{FF2B5EF4-FFF2-40B4-BE49-F238E27FC236}">
                  <a16:creationId xmlns:a16="http://schemas.microsoft.com/office/drawing/2014/main" id="{7DB31A23-BB2D-3426-490A-B8A9C467602F}"/>
                </a:ext>
              </a:extLst>
            </p:cNvPr>
            <p:cNvSpPr txBox="1"/>
            <p:nvPr/>
          </p:nvSpPr>
          <p:spPr>
            <a:xfrm>
              <a:off x="7776952" y="5984395"/>
              <a:ext cx="4516704" cy="312614"/>
            </a:xfrm>
            <a:prstGeom prst="rect">
              <a:avLst/>
            </a:prstGeom>
            <a:noFill/>
          </p:spPr>
          <p:txBody>
            <a:bodyPr wrap="square">
              <a:spAutoFit/>
            </a:bodyPr>
            <a:lstStyle/>
            <a:p>
              <a:r>
                <a:rPr lang="en-US" sz="2000">
                  <a:latin typeface="Calibri" panose="020F0502020204030204" pitchFamily="34" charset="0"/>
                  <a:ea typeface="Calibri" panose="020F0502020204030204" pitchFamily="34" charset="0"/>
                  <a:cs typeface="Calibri" panose="020F0502020204030204" pitchFamily="34" charset="0"/>
                  <a:hlinkClick r:id="rId5"/>
                </a:rPr>
                <a:t>Helperbird</a:t>
              </a:r>
              <a:r>
                <a:rPr lang="en-US" sz="2000">
                  <a:latin typeface="Calibri" panose="020F0502020204030204" pitchFamily="34" charset="0"/>
                  <a:ea typeface="Calibri" panose="020F0502020204030204" pitchFamily="34" charset="0"/>
                  <a:cs typeface="Calibri" panose="020F0502020204030204" pitchFamily="34" charset="0"/>
                </a:rPr>
                <a:t> Browser Extension</a:t>
              </a:r>
            </a:p>
          </p:txBody>
        </p:sp>
        <p:grpSp>
          <p:nvGrpSpPr>
            <p:cNvPr id="27" name="Group 26" descr="Screenshot of Helperbird ">
              <a:extLst>
                <a:ext uri="{FF2B5EF4-FFF2-40B4-BE49-F238E27FC236}">
                  <a16:creationId xmlns:a16="http://schemas.microsoft.com/office/drawing/2014/main" id="{9CC31DEF-6427-8391-043D-8BA3D3E5590F}"/>
                </a:ext>
              </a:extLst>
            </p:cNvPr>
            <p:cNvGrpSpPr/>
            <p:nvPr/>
          </p:nvGrpSpPr>
          <p:grpSpPr>
            <a:xfrm>
              <a:off x="7916077" y="6474196"/>
              <a:ext cx="4727413" cy="3026136"/>
              <a:chOff x="6798588" y="3337782"/>
              <a:chExt cx="5032240" cy="3221263"/>
            </a:xfrm>
          </p:grpSpPr>
          <p:pic>
            <p:nvPicPr>
              <p:cNvPr id="28" name="Picture 27">
                <a:extLst>
                  <a:ext uri="{FF2B5EF4-FFF2-40B4-BE49-F238E27FC236}">
                    <a16:creationId xmlns:a16="http://schemas.microsoft.com/office/drawing/2014/main" id="{4E7BAAB9-9817-C990-EF1F-0226B9D952DD}"/>
                  </a:ext>
                </a:extLst>
              </p:cNvPr>
              <p:cNvPicPr>
                <a:picLocks noChangeAspect="1"/>
              </p:cNvPicPr>
              <p:nvPr/>
            </p:nvPicPr>
            <p:blipFill>
              <a:blip r:embed="rId6"/>
              <a:stretch>
                <a:fillRect/>
              </a:stretch>
            </p:blipFill>
            <p:spPr>
              <a:xfrm>
                <a:off x="7103778" y="3380156"/>
                <a:ext cx="4727050" cy="3178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3157C81E-9D41-39BC-8CEB-0219B2F782EA}"/>
                  </a:ext>
                </a:extLst>
              </p:cNvPr>
              <p:cNvPicPr>
                <a:picLocks noChangeAspect="1"/>
              </p:cNvPicPr>
              <p:nvPr/>
            </p:nvPicPr>
            <p:blipFill>
              <a:blip r:embed="rId7"/>
              <a:stretch>
                <a:fillRect/>
              </a:stretch>
            </p:blipFill>
            <p:spPr>
              <a:xfrm>
                <a:off x="6798588" y="3337782"/>
                <a:ext cx="998307" cy="838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grpSp>
        <p:nvGrpSpPr>
          <p:cNvPr id="31" name="Dots">
            <a:extLst>
              <a:ext uri="{FF2B5EF4-FFF2-40B4-BE49-F238E27FC236}">
                <a16:creationId xmlns:a16="http://schemas.microsoft.com/office/drawing/2014/main" id="{C942E349-8B58-A845-BA27-DD0A86B940A7}"/>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0" name="Oval 159">
              <a:extLst>
                <a:ext uri="{FF2B5EF4-FFF2-40B4-BE49-F238E27FC236}">
                  <a16:creationId xmlns:a16="http://schemas.microsoft.com/office/drawing/2014/main" id="{75F7212E-F52F-C359-78D3-ADEFD0F38976}"/>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1" name="Oval 160">
              <a:extLst>
                <a:ext uri="{FF2B5EF4-FFF2-40B4-BE49-F238E27FC236}">
                  <a16:creationId xmlns:a16="http://schemas.microsoft.com/office/drawing/2014/main" id="{2EA2661E-0CF2-D336-A2BF-6CC9116A9287}"/>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8F0FBDA8-CB35-8403-1E04-F13ADA094F06}"/>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E6E944F9-ECE2-E071-2D5E-6C639D69544B}"/>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72632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124">
          <a:extLst>
            <a:ext uri="{FF2B5EF4-FFF2-40B4-BE49-F238E27FC236}">
              <a16:creationId xmlns:a16="http://schemas.microsoft.com/office/drawing/2014/main" id="{8AD3696A-2778-12EC-B89C-57BE469B4836}"/>
            </a:ext>
          </a:extLst>
        </p:cNvPr>
        <p:cNvGrpSpPr/>
        <p:nvPr/>
      </p:nvGrpSpPr>
      <p:grpSpPr>
        <a:xfrm>
          <a:off x="0" y="0"/>
          <a:ext cx="0" cy="0"/>
          <a:chOff x="0" y="0"/>
          <a:chExt cx="0" cy="0"/>
        </a:xfrm>
      </p:grpSpPr>
      <p:grpSp>
        <p:nvGrpSpPr>
          <p:cNvPr id="4" name="Dots">
            <a:extLst>
              <a:ext uri="{FF2B5EF4-FFF2-40B4-BE49-F238E27FC236}">
                <a16:creationId xmlns:a16="http://schemas.microsoft.com/office/drawing/2014/main" id="{17299F44-02BD-EC74-3636-2350EC6CA17E}"/>
              </a:ext>
              <a:ext uri="{C183D7F6-B498-43B3-948B-1728B52AA6E4}">
                <adec:decorative xmlns:adec="http://schemas.microsoft.com/office/drawing/2017/decorative" val="1"/>
              </a:ext>
            </a:extLst>
          </p:cNvPr>
          <p:cNvGrpSpPr/>
          <p:nvPr/>
        </p:nvGrpSpPr>
        <p:grpSpPr>
          <a:xfrm>
            <a:off x="1028700" y="8745142"/>
            <a:ext cx="1883814" cy="313742"/>
            <a:chOff x="1027337" y="6413043"/>
            <a:chExt cx="1883814" cy="313742"/>
          </a:xfrm>
        </p:grpSpPr>
        <p:sp>
          <p:nvSpPr>
            <p:cNvPr id="5" name="Oval 4">
              <a:extLst>
                <a:ext uri="{FF2B5EF4-FFF2-40B4-BE49-F238E27FC236}">
                  <a16:creationId xmlns:a16="http://schemas.microsoft.com/office/drawing/2014/main" id="{F71A00C3-EEFF-D62A-8FD6-E2AC47D4C27A}"/>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AD773F10-5FA8-36D1-A330-161A6FEA944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24FE300B-0201-EE45-5921-7538E6FC1032}"/>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284B0DA4-5E24-A445-35AE-4756F058E8AD}"/>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Capitol">
            <a:extLst>
              <a:ext uri="{FF2B5EF4-FFF2-40B4-BE49-F238E27FC236}">
                <a16:creationId xmlns:a16="http://schemas.microsoft.com/office/drawing/2014/main" id="{BAF6E46B-C383-A7D6-1C75-985C10240871}"/>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125" name="Header Text">
            <a:extLst>
              <a:ext uri="{FF2B5EF4-FFF2-40B4-BE49-F238E27FC236}">
                <a16:creationId xmlns:a16="http://schemas.microsoft.com/office/drawing/2014/main" id="{F4CD4A0B-1169-FC3B-787A-201FBDB57CDE}"/>
              </a:ext>
            </a:extLst>
          </p:cNvPr>
          <p:cNvSpPr txBox="1">
            <a:spLocks noGrp="1"/>
          </p:cNvSpPr>
          <p:nvPr>
            <p:ph type="title" idx="4294967295"/>
          </p:nvPr>
        </p:nvSpPr>
        <p:spPr>
          <a:xfrm>
            <a:off x="1028700" y="2835832"/>
            <a:ext cx="11555399" cy="472744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Module 3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Accessibility Law, Standards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the POUR Concept</a:t>
            </a:r>
            <a:endParaRPr kumimoji="0" lang="en-US" sz="105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07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p:nvSpPr>
          <p:cNvPr id="4" name="Header Text">
            <a:extLst>
              <a:ext uri="{FF2B5EF4-FFF2-40B4-BE49-F238E27FC236}">
                <a16:creationId xmlns:a16="http://schemas.microsoft.com/office/drawing/2014/main" id="{A7C1F50C-B1A3-5DE6-3E20-6E8B8EFF1137}"/>
              </a:ext>
            </a:extLst>
          </p:cNvPr>
          <p:cNvSpPr txBox="1">
            <a:spLocks noGrp="1"/>
          </p:cNvSpPr>
          <p:nvPr>
            <p:ph type="title" idx="4294967295"/>
          </p:nvPr>
        </p:nvSpPr>
        <p:spPr>
          <a:xfrm>
            <a:off x="8473927" y="794500"/>
            <a:ext cx="9275100" cy="51706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Target Audience for Course</a:t>
            </a:r>
            <a:endParaRPr kumimoji="0" lang="en-US" sz="48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5" name="Dots">
            <a:extLst>
              <a:ext uri="{FF2B5EF4-FFF2-40B4-BE49-F238E27FC236}">
                <a16:creationId xmlns:a16="http://schemas.microsoft.com/office/drawing/2014/main" id="{5196E459-3FE9-C3B2-94D2-7710DC715605}"/>
              </a:ext>
              <a:ext uri="{C183D7F6-B498-43B3-948B-1728B52AA6E4}">
                <adec:decorative xmlns:adec="http://schemas.microsoft.com/office/drawing/2017/decorative" val="1"/>
              </a:ext>
            </a:extLst>
          </p:cNvPr>
          <p:cNvGrpSpPr/>
          <p:nvPr/>
        </p:nvGrpSpPr>
        <p:grpSpPr>
          <a:xfrm>
            <a:off x="15971519" y="9616440"/>
            <a:ext cx="1822267" cy="310929"/>
            <a:chOff x="14486635" y="9703837"/>
            <a:chExt cx="1341192" cy="223532"/>
          </a:xfrm>
        </p:grpSpPr>
        <p:sp>
          <p:nvSpPr>
            <p:cNvPr id="11" name="Oval 10">
              <a:extLst>
                <a:ext uri="{FF2B5EF4-FFF2-40B4-BE49-F238E27FC236}">
                  <a16:creationId xmlns:a16="http://schemas.microsoft.com/office/drawing/2014/main" id="{7B2D0D71-E794-C9CB-EDBB-6401D5E528AC}"/>
                </a:ext>
              </a:extLst>
            </p:cNvPr>
            <p:cNvSpPr/>
            <p:nvPr/>
          </p:nvSpPr>
          <p:spPr>
            <a:xfrm>
              <a:off x="14486635" y="9703837"/>
              <a:ext cx="223532" cy="22353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58666284-1502-098F-DFC7-910961390CA0}"/>
                </a:ext>
              </a:extLst>
            </p:cNvPr>
            <p:cNvSpPr/>
            <p:nvPr/>
          </p:nvSpPr>
          <p:spPr>
            <a:xfrm>
              <a:off x="14858753" y="9703837"/>
              <a:ext cx="223532" cy="22353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EB541723-9E7B-4DD5-F1A0-82E971EA1D41}"/>
                </a:ext>
              </a:extLst>
            </p:cNvPr>
            <p:cNvSpPr/>
            <p:nvPr/>
          </p:nvSpPr>
          <p:spPr>
            <a:xfrm>
              <a:off x="15230871" y="9703837"/>
              <a:ext cx="223532" cy="22353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Oval 13">
              <a:extLst>
                <a:ext uri="{FF2B5EF4-FFF2-40B4-BE49-F238E27FC236}">
                  <a16:creationId xmlns:a16="http://schemas.microsoft.com/office/drawing/2014/main" id="{B227F830-5968-0960-DB9A-5FAE8C413D76}"/>
                </a:ext>
              </a:extLst>
            </p:cNvPr>
            <p:cNvSpPr/>
            <p:nvPr/>
          </p:nvSpPr>
          <p:spPr>
            <a:xfrm>
              <a:off x="15604295" y="9703837"/>
              <a:ext cx="223532" cy="22353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3" name="Body Copy">
            <a:extLst>
              <a:ext uri="{FF2B5EF4-FFF2-40B4-BE49-F238E27FC236}">
                <a16:creationId xmlns:a16="http://schemas.microsoft.com/office/drawing/2014/main" id="{79159E8A-C389-D2A8-269F-4D89A7DA8764}"/>
              </a:ext>
            </a:extLst>
          </p:cNvPr>
          <p:cNvSpPr txBox="1"/>
          <p:nvPr/>
        </p:nvSpPr>
        <p:spPr>
          <a:xfrm>
            <a:off x="1150619" y="2338886"/>
            <a:ext cx="14303783" cy="2970044"/>
          </a:xfrm>
          <a:prstGeom prst="rect">
            <a:avLst/>
          </a:prstGeom>
          <a:noFill/>
          <a:ln>
            <a:noFill/>
          </a:ln>
        </p:spPr>
        <p:txBody>
          <a:bodyPr spcFirstLastPara="1" wrap="square" lIns="0" tIns="0" rIns="0" bIns="0" anchor="t" anchorCtr="0">
            <a:spAutoFit/>
          </a:bodyPr>
          <a:lstStyle/>
          <a:p>
            <a:pPr marL="466725" indent="-466725">
              <a:lnSpc>
                <a:spcPct val="150000"/>
              </a:lnSpc>
              <a:spcAft>
                <a:spcPts val="600"/>
              </a:spcAft>
              <a:buClr>
                <a:srgbClr val="913D49"/>
              </a:buClr>
              <a:buSzPct val="130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All State of Missouri Employees</a:t>
            </a:r>
          </a:p>
          <a:p>
            <a:pPr marL="466725" indent="-466725">
              <a:lnSpc>
                <a:spcPct val="150000"/>
              </a:lnSpc>
              <a:spcAft>
                <a:spcPts val="600"/>
              </a:spcAft>
              <a:buClr>
                <a:srgbClr val="913D49"/>
              </a:buClr>
              <a:buSzPct val="130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Focus on those who create web content or documents for State of Missouri websites, social media platforms and intranet sites </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97AAB02-7E1A-E976-A2D2-0D2BE26268D4}"/>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43C4808-A916-A459-0301-A9BF6348422A}"/>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Federal Laws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100D967B-6F93-98E6-231A-24F8A511050F}"/>
              </a:ext>
            </a:extLst>
          </p:cNvPr>
          <p:cNvSpPr txBox="1"/>
          <p:nvPr/>
        </p:nvSpPr>
        <p:spPr>
          <a:xfrm>
            <a:off x="1028699" y="3127250"/>
            <a:ext cx="16040101" cy="7131183"/>
          </a:xfrm>
          <a:prstGeom prst="rect">
            <a:avLst/>
          </a:prstGeom>
          <a:noFill/>
          <a:ln>
            <a:noFill/>
          </a:ln>
        </p:spPr>
        <p:txBody>
          <a:bodyPr spcFirstLastPara="1" wrap="square" lIns="0" tIns="0" rIns="0" bIns="0" anchor="t" anchorCtr="0">
            <a:spAutoFit/>
          </a:bodyPr>
          <a:lstStyle/>
          <a:p>
            <a:pPr>
              <a:lnSpc>
                <a:spcPct val="120000"/>
              </a:lnSpc>
              <a:spcAft>
                <a:spcPts val="1200"/>
              </a:spcAft>
              <a:buClr>
                <a:srgbClr val="B99869"/>
              </a:buClr>
              <a:buSzPct val="125000"/>
            </a:pPr>
            <a:r>
              <a:rPr lang="en-US" sz="3200" b="1">
                <a:latin typeface="Calibri" panose="020F0502020204030204" pitchFamily="34" charset="0"/>
                <a:ea typeface="Calibri" panose="020F0502020204030204" pitchFamily="34" charset="0"/>
                <a:cs typeface="Calibri" panose="020F0502020204030204" pitchFamily="34" charset="0"/>
              </a:rPr>
              <a:t>Rehabilitation Act of 1973</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hlinkClick r:id="rId3"/>
              </a:rPr>
              <a:t>Section 504</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Federally funded govt. agencies and projects, postsecondary institutions (2024 Update)</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hlinkClick r:id="rId4"/>
              </a:rPr>
              <a:t>Section 508</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Federal government</a:t>
            </a:r>
          </a:p>
          <a:p>
            <a:pPr>
              <a:lnSpc>
                <a:spcPct val="120000"/>
              </a:lnSpc>
              <a:spcAft>
                <a:spcPts val="1200"/>
              </a:spcAft>
              <a:buClr>
                <a:srgbClr val="B99869"/>
              </a:buClr>
              <a:buSzPct val="125000"/>
            </a:pPr>
            <a:r>
              <a:rPr lang="en-US" sz="3200" b="1">
                <a:latin typeface="Calibri" panose="020F0502020204030204" pitchFamily="34" charset="0"/>
                <a:ea typeface="Calibri" panose="020F0502020204030204" pitchFamily="34" charset="0"/>
                <a:cs typeface="Calibri" panose="020F0502020204030204" pitchFamily="34" charset="0"/>
              </a:rPr>
              <a:t>Americans with Disabilities Act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hlinkClick r:id="rId5"/>
              </a:rPr>
              <a:t>Title II</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State and Local Government (2024 Update) </a:t>
            </a:r>
          </a:p>
          <a:p>
            <a:r>
              <a:rPr lang="en-US" sz="3200" b="1">
                <a:latin typeface="Calibri" panose="020F0502020204030204" pitchFamily="34" charset="0"/>
                <a:ea typeface="Calibri" panose="020F0502020204030204" pitchFamily="34" charset="0"/>
                <a:cs typeface="Calibri" panose="020F0502020204030204" pitchFamily="34" charset="0"/>
                <a:hlinkClick r:id="rId6"/>
              </a:rPr>
              <a:t>Individuals with Disabilities Education Act (IDEA)</a:t>
            </a:r>
            <a:endParaRPr lang="en-US" sz="3200" b="1">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endParaRPr lang="en-US" sz="3600">
              <a:latin typeface="Calibri" panose="020F0502020204030204" pitchFamily="34" charset="0"/>
              <a:ea typeface="Calibri" panose="020F0502020204030204" pitchFamily="34" charset="0"/>
              <a:cs typeface="Calibri" panose="020F0502020204030204" pitchFamily="34" charset="0"/>
            </a:endParaRP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9" name="Dots">
            <a:extLst>
              <a:ext uri="{FF2B5EF4-FFF2-40B4-BE49-F238E27FC236}">
                <a16:creationId xmlns:a16="http://schemas.microsoft.com/office/drawing/2014/main" id="{90C03810-B0B5-0DF6-691E-18D4CD96BED4}"/>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25" name="Oval 24">
              <a:extLst>
                <a:ext uri="{FF2B5EF4-FFF2-40B4-BE49-F238E27FC236}">
                  <a16:creationId xmlns:a16="http://schemas.microsoft.com/office/drawing/2014/main" id="{FFE3DA1A-B03A-523A-7BFB-3F4EF0AA1E29}"/>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6" name="Oval 25">
              <a:extLst>
                <a:ext uri="{FF2B5EF4-FFF2-40B4-BE49-F238E27FC236}">
                  <a16:creationId xmlns:a16="http://schemas.microsoft.com/office/drawing/2014/main" id="{DCEEFB20-33BD-929B-8C6E-1F9BCE097ED1}"/>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7" name="Oval 26">
              <a:extLst>
                <a:ext uri="{FF2B5EF4-FFF2-40B4-BE49-F238E27FC236}">
                  <a16:creationId xmlns:a16="http://schemas.microsoft.com/office/drawing/2014/main" id="{2F97C0F4-FB0F-D53D-E5B9-64185EDA60B4}"/>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Oval 27">
              <a:extLst>
                <a:ext uri="{FF2B5EF4-FFF2-40B4-BE49-F238E27FC236}">
                  <a16:creationId xmlns:a16="http://schemas.microsoft.com/office/drawing/2014/main" id="{2A5361BB-F252-CC2B-ADC3-6167B7710157}"/>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01271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4FCEAD0-038E-FC67-B4F9-7F4361C0EEE3}"/>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DC8A70F-DA71-6948-E250-61DBEC9BDD7D}"/>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Missouri State Law</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1F2BDEA6-93A3-5127-579B-E3B2F060BB8B}"/>
              </a:ext>
            </a:extLst>
          </p:cNvPr>
          <p:cNvSpPr txBox="1"/>
          <p:nvPr/>
        </p:nvSpPr>
        <p:spPr>
          <a:xfrm>
            <a:off x="1028699" y="3127250"/>
            <a:ext cx="16040101" cy="7457426"/>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Missouri State Statute –  effective 1999</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Missouri State Standard – effective 2003</a:t>
            </a:r>
          </a:p>
          <a:p>
            <a:pPr marL="974725" lvl="7" indent="-395288">
              <a:lnSpc>
                <a:spcPct val="120000"/>
              </a:lnSpc>
              <a:spcAft>
                <a:spcPts val="1200"/>
              </a:spcAft>
              <a:buClr>
                <a:srgbClr val="B99869"/>
              </a:buClr>
              <a:buSzPct val="1250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Agency public sites</a:t>
            </a:r>
            <a:br>
              <a:rPr lang="en-US" sz="28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Like accessing information about a local state park</a:t>
            </a:r>
          </a:p>
          <a:p>
            <a:pPr marL="974725" lvl="8" indent="-395288">
              <a:lnSpc>
                <a:spcPct val="120000"/>
              </a:lnSpc>
              <a:spcAft>
                <a:spcPts val="1200"/>
              </a:spcAft>
              <a:buClr>
                <a:srgbClr val="B99869"/>
              </a:buClr>
              <a:buSzPct val="1250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Web applications (interactive websites)</a:t>
            </a:r>
            <a:br>
              <a:rPr lang="en-US" sz="28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Like applying for a job on https://jobs.mo.gov</a:t>
            </a:r>
          </a:p>
          <a:p>
            <a:pPr marL="974725" lvl="8" indent="-395288">
              <a:lnSpc>
                <a:spcPct val="120000"/>
              </a:lnSpc>
              <a:spcAft>
                <a:spcPts val="1200"/>
              </a:spcAft>
              <a:buClr>
                <a:srgbClr val="B99869"/>
              </a:buClr>
              <a:buSzPct val="1250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Contracted sites/licensed web software</a:t>
            </a:r>
            <a:br>
              <a:rPr lang="en-US" sz="28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Contracted site like mocareers.mo.gov</a:t>
            </a:r>
            <a:br>
              <a:rPr lang="en-US" sz="20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Licensed web software like Wufoo form creator</a:t>
            </a:r>
          </a:p>
          <a:p>
            <a:pPr marL="974725" lvl="8" indent="-395288">
              <a:lnSpc>
                <a:spcPct val="120000"/>
              </a:lnSpc>
              <a:spcAft>
                <a:spcPts val="1200"/>
              </a:spcAft>
              <a:buClr>
                <a:srgbClr val="B99869"/>
              </a:buClr>
              <a:buSzPct val="1250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Intranet sites</a:t>
            </a:r>
            <a:br>
              <a:rPr lang="en-US" sz="28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Like accessing personnel policies on your agency’s intranet</a:t>
            </a:r>
          </a:p>
          <a:p>
            <a:pPr marL="974725" lvl="8" indent="-395288">
              <a:lnSpc>
                <a:spcPct val="120000"/>
              </a:lnSpc>
              <a:spcAft>
                <a:spcPts val="1200"/>
              </a:spcAft>
              <a:buClr>
                <a:srgbClr val="B99869"/>
              </a:buClr>
              <a:buSzPct val="1250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Social media content </a:t>
            </a:r>
            <a:br>
              <a:rPr lang="en-US" sz="2800">
                <a:latin typeface="Calibri" panose="020F0502020204030204" pitchFamily="34" charset="0"/>
                <a:ea typeface="Calibri" panose="020F0502020204030204" pitchFamily="34" charset="0"/>
                <a:cs typeface="Calibri" panose="020F0502020204030204" pitchFamily="34" charset="0"/>
              </a:rPr>
            </a:br>
            <a:r>
              <a:rPr lang="en-US" sz="2000">
                <a:latin typeface="Calibri" panose="020F0502020204030204" pitchFamily="34" charset="0"/>
                <a:ea typeface="Calibri" panose="020F0502020204030204" pitchFamily="34" charset="0"/>
                <a:cs typeface="Calibri" panose="020F0502020204030204" pitchFamily="34" charset="0"/>
              </a:rPr>
              <a:t>Like a Facebook post with image</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2" name="Picture 1" descr="Screenshot of ICT Accessibility Website">
            <a:extLst>
              <a:ext uri="{FF2B5EF4-FFF2-40B4-BE49-F238E27FC236}">
                <a16:creationId xmlns:a16="http://schemas.microsoft.com/office/drawing/2014/main" id="{1284A29D-3FE4-8B0E-8F54-C5E5BB3FFD3D}"/>
              </a:ext>
            </a:extLst>
          </p:cNvPr>
          <p:cNvPicPr>
            <a:picLocks noChangeAspect="1"/>
          </p:cNvPicPr>
          <p:nvPr/>
        </p:nvPicPr>
        <p:blipFill>
          <a:blip r:embed="rId3"/>
          <a:stretch>
            <a:fillRect/>
          </a:stretch>
        </p:blipFill>
        <p:spPr>
          <a:xfrm>
            <a:off x="10668500" y="3977640"/>
            <a:ext cx="6003528" cy="3093720"/>
          </a:xfrm>
          <a:prstGeom prst="rect">
            <a:avLst/>
          </a:prstGeom>
        </p:spPr>
      </p:pic>
      <p:grpSp>
        <p:nvGrpSpPr>
          <p:cNvPr id="9" name="Dots">
            <a:extLst>
              <a:ext uri="{FF2B5EF4-FFF2-40B4-BE49-F238E27FC236}">
                <a16:creationId xmlns:a16="http://schemas.microsoft.com/office/drawing/2014/main" id="{71EF43C3-9A32-CB23-3BD7-8635655EAF75}"/>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0" name="Oval 9">
              <a:extLst>
                <a:ext uri="{FF2B5EF4-FFF2-40B4-BE49-F238E27FC236}">
                  <a16:creationId xmlns:a16="http://schemas.microsoft.com/office/drawing/2014/main" id="{5310E139-3A36-E209-DE48-D0F3A970F339}"/>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val 10">
              <a:extLst>
                <a:ext uri="{FF2B5EF4-FFF2-40B4-BE49-F238E27FC236}">
                  <a16:creationId xmlns:a16="http://schemas.microsoft.com/office/drawing/2014/main" id="{B666F018-A293-690D-A4E1-E6B1FCD0B97D}"/>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9580F615-F307-9B40-0565-2C1B70C664CC}"/>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1067E373-022E-FFF6-CF91-5AF7D69DD03E}"/>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41941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6164D61A-C85B-B11F-B737-AB83103368E5}"/>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84014704-EDAF-CE69-631B-73D18BD3AA15}"/>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Missouri State Law</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D5D1AE96-5B99-2152-50AA-324223E16E85}"/>
              </a:ext>
            </a:extLst>
          </p:cNvPr>
          <p:cNvSpPr txBox="1"/>
          <p:nvPr/>
        </p:nvSpPr>
        <p:spPr>
          <a:xfrm>
            <a:off x="1028699" y="3127250"/>
            <a:ext cx="16040101" cy="4693593"/>
          </a:xfrm>
          <a:prstGeom prst="rect">
            <a:avLst/>
          </a:prstGeom>
          <a:noFill/>
          <a:ln>
            <a:noFill/>
          </a:ln>
        </p:spPr>
        <p:txBody>
          <a:bodyPr spcFirstLastPara="1" wrap="square" lIns="0" tIns="0" rIns="0" bIns="0" anchor="t" anchorCtr="0">
            <a:spAutoFit/>
          </a:bodyPr>
          <a:lstStyle/>
          <a:p>
            <a:pPr marL="0" indent="0">
              <a:spcAft>
                <a:spcPts val="1200"/>
              </a:spcAft>
              <a:buNone/>
            </a:pPr>
            <a:r>
              <a:rPr lang="en-US" sz="3200" b="1">
                <a:latin typeface="Calibri" panose="020F0502020204030204" pitchFamily="34" charset="0"/>
                <a:ea typeface="Calibri" panose="020F0502020204030204" pitchFamily="34" charset="0"/>
                <a:cs typeface="Calibri" panose="020F0502020204030204" pitchFamily="34" charset="0"/>
              </a:rPr>
              <a:t>Web Content Accessibility Guidelines (WCAG)</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International standard developed by the World Wide Web Consortium (W3C)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Each guideline includes a list of testable success criteria to help create accessible content.</a:t>
            </a:r>
          </a:p>
          <a:p>
            <a:pPr>
              <a:lnSpc>
                <a:spcPct val="120000"/>
              </a:lnSpc>
              <a:spcAft>
                <a:spcPts val="1200"/>
              </a:spcAft>
              <a:buClr>
                <a:srgbClr val="B99869"/>
              </a:buClr>
              <a:buSzPct val="125000"/>
            </a:pPr>
            <a:r>
              <a:rPr lang="en-US" sz="3200" b="1">
                <a:latin typeface="Calibri" panose="020F0502020204030204" pitchFamily="34" charset="0"/>
                <a:ea typeface="Calibri" panose="020F0502020204030204" pitchFamily="34" charset="0"/>
                <a:cs typeface="Calibri" panose="020F0502020204030204" pitchFamily="34" charset="0"/>
              </a:rPr>
              <a:t>Missouri Standard</a:t>
            </a:r>
            <a:endParaRPr lang="en-US" sz="32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WCAG Version 2.1 compliance began March 2025</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WCAG Version 2.2 implemented October 2025, compliance deadline April 2026</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9" name="Picture 8" descr="Screenshot of WCAG Quick Reference Site">
            <a:extLst>
              <a:ext uri="{FF2B5EF4-FFF2-40B4-BE49-F238E27FC236}">
                <a16:creationId xmlns:a16="http://schemas.microsoft.com/office/drawing/2014/main" id="{1AFC0048-A68E-D96B-7D9D-B665B8664AC1}"/>
              </a:ext>
            </a:extLst>
          </p:cNvPr>
          <p:cNvPicPr/>
          <p:nvPr/>
        </p:nvPicPr>
        <p:blipFill rotWithShape="1">
          <a:blip r:embed="rId3"/>
          <a:srcRect b="31312"/>
          <a:stretch/>
        </p:blipFill>
        <p:spPr>
          <a:xfrm>
            <a:off x="2674971" y="8224742"/>
            <a:ext cx="5023653" cy="1636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Sample of WCAG Guidelines 1.1.1 Non-text content (Level A)">
            <a:extLst>
              <a:ext uri="{FF2B5EF4-FFF2-40B4-BE49-F238E27FC236}">
                <a16:creationId xmlns:a16="http://schemas.microsoft.com/office/drawing/2014/main" id="{913E54A8-FC01-2386-3020-B53A77CBC134}"/>
              </a:ext>
            </a:extLst>
          </p:cNvPr>
          <p:cNvPicPr>
            <a:picLocks noChangeAspect="1"/>
          </p:cNvPicPr>
          <p:nvPr/>
        </p:nvPicPr>
        <p:blipFill>
          <a:blip r:embed="rId4"/>
          <a:stretch>
            <a:fillRect/>
          </a:stretch>
        </p:blipFill>
        <p:spPr>
          <a:xfrm>
            <a:off x="9344896" y="8224742"/>
            <a:ext cx="4447910" cy="1748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Dots">
            <a:extLst>
              <a:ext uri="{FF2B5EF4-FFF2-40B4-BE49-F238E27FC236}">
                <a16:creationId xmlns:a16="http://schemas.microsoft.com/office/drawing/2014/main" id="{913A91F1-3C17-435A-E1F1-EDD90373715D}"/>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2" name="Oval 11">
              <a:extLst>
                <a:ext uri="{FF2B5EF4-FFF2-40B4-BE49-F238E27FC236}">
                  <a16:creationId xmlns:a16="http://schemas.microsoft.com/office/drawing/2014/main" id="{D3AF7B85-77EC-7546-F4DE-D1CEC8E5E58E}"/>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772C1770-9286-9B69-DCA4-E3D3B472A56B}"/>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Oval 13">
              <a:extLst>
                <a:ext uri="{FF2B5EF4-FFF2-40B4-BE49-F238E27FC236}">
                  <a16:creationId xmlns:a16="http://schemas.microsoft.com/office/drawing/2014/main" id="{9B0ED021-EAF4-30BA-3179-C5609A6685AE}"/>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Oval 14">
              <a:extLst>
                <a:ext uri="{FF2B5EF4-FFF2-40B4-BE49-F238E27FC236}">
                  <a16:creationId xmlns:a16="http://schemas.microsoft.com/office/drawing/2014/main" id="{27936613-8256-F427-900E-F6B8DE6089A4}"/>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226757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D11FDDCE-DF2D-5C16-E954-C74D419CDE99}"/>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569B970B-14E7-741C-1DB5-04B3D26276C1}"/>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Accessibility Principles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0" name="Group 29">
            <a:extLst>
              <a:ext uri="{FF2B5EF4-FFF2-40B4-BE49-F238E27FC236}">
                <a16:creationId xmlns:a16="http://schemas.microsoft.com/office/drawing/2014/main" id="{E38506C6-0829-1555-74E5-84910F9BFCC6}"/>
              </a:ext>
              <a:ext uri="{C183D7F6-B498-43B3-948B-1728B52AA6E4}">
                <adec:decorative xmlns:adec="http://schemas.microsoft.com/office/drawing/2017/decorative" val="1"/>
              </a:ext>
            </a:extLst>
          </p:cNvPr>
          <p:cNvGrpSpPr/>
          <p:nvPr/>
        </p:nvGrpSpPr>
        <p:grpSpPr>
          <a:xfrm>
            <a:off x="2752888" y="3042519"/>
            <a:ext cx="12855888" cy="7526557"/>
            <a:chOff x="4701906" y="4068674"/>
            <a:chExt cx="10142672" cy="5575950"/>
          </a:xfrm>
        </p:grpSpPr>
        <p:sp>
          <p:nvSpPr>
            <p:cNvPr id="2" name="Content Placeholder 2">
              <a:extLst>
                <a:ext uri="{FF2B5EF4-FFF2-40B4-BE49-F238E27FC236}">
                  <a16:creationId xmlns:a16="http://schemas.microsoft.com/office/drawing/2014/main" id="{D6DE26F1-6589-0F8A-306E-B8AD5F8A793C}"/>
                </a:ext>
              </a:extLst>
            </p:cNvPr>
            <p:cNvSpPr txBox="1">
              <a:spLocks/>
            </p:cNvSpPr>
            <p:nvPr/>
          </p:nvSpPr>
          <p:spPr>
            <a:xfrm>
              <a:off x="4701906" y="4087319"/>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0" b="1">
                  <a:solidFill>
                    <a:srgbClr val="0070C0"/>
                  </a:solidFill>
                  <a:latin typeface="Consolas" panose="020B0609020204030204" pitchFamily="49" charset="0"/>
                  <a:cs typeface="Consolas" panose="020B0609020204030204" pitchFamily="49" charset="0"/>
                </a:rPr>
                <a:t>P</a:t>
              </a:r>
              <a:endParaRPr lang="en-US" sz="26000">
                <a:solidFill>
                  <a:srgbClr val="0070C0"/>
                </a:solidFill>
                <a:latin typeface="Consolas" panose="020B0609020204030204" pitchFamily="49" charset="0"/>
                <a:cs typeface="Consolas" panose="020B0609020204030204" pitchFamily="49" charset="0"/>
              </a:endParaRPr>
            </a:p>
          </p:txBody>
        </p:sp>
        <p:sp>
          <p:nvSpPr>
            <p:cNvPr id="11" name="Rectangle 10">
              <a:extLst>
                <a:ext uri="{FF2B5EF4-FFF2-40B4-BE49-F238E27FC236}">
                  <a16:creationId xmlns:a16="http://schemas.microsoft.com/office/drawing/2014/main" id="{6CA01F57-F4EF-8DAB-ECFC-DA8C79064AB7}"/>
                </a:ext>
                <a:ext uri="{C183D7F6-B498-43B3-948B-1728B52AA6E4}">
                  <adec:decorative xmlns:adec="http://schemas.microsoft.com/office/drawing/2017/decorative" val="1"/>
                </a:ext>
              </a:extLst>
            </p:cNvPr>
            <p:cNvSpPr/>
            <p:nvPr/>
          </p:nvSpPr>
          <p:spPr>
            <a:xfrm>
              <a:off x="4788746" y="6035097"/>
              <a:ext cx="2375307" cy="3521844"/>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Content Placeholder 2">
              <a:extLst>
                <a:ext uri="{FF2B5EF4-FFF2-40B4-BE49-F238E27FC236}">
                  <a16:creationId xmlns:a16="http://schemas.microsoft.com/office/drawing/2014/main" id="{3B3CAE2F-A2F6-7322-F80D-2235EF27D57D}"/>
                </a:ext>
              </a:extLst>
            </p:cNvPr>
            <p:cNvSpPr txBox="1">
              <a:spLocks/>
            </p:cNvSpPr>
            <p:nvPr/>
          </p:nvSpPr>
          <p:spPr>
            <a:xfrm>
              <a:off x="4881883" y="6146403"/>
              <a:ext cx="2377440" cy="465667"/>
            </a:xfrm>
            <a:prstGeom prst="rect">
              <a:avLst/>
            </a:prstGeom>
          </p:spPr>
          <p:txBody>
            <a:bodyPr anchor="ct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latin typeface="Calibri" panose="020F0502020204030204" pitchFamily="34" charset="0"/>
                  <a:ea typeface="Calibri" panose="020F0502020204030204" pitchFamily="34" charset="0"/>
                  <a:cs typeface="Consolas" panose="020B0609020204030204" pitchFamily="49" charset="0"/>
                </a:rPr>
                <a:t>Perceivable</a:t>
              </a:r>
              <a:endParaRPr lang="en-US" sz="2400">
                <a:latin typeface="Calibri" panose="020F0502020204030204" pitchFamily="34" charset="0"/>
                <a:ea typeface="Calibri" panose="020F0502020204030204" pitchFamily="34" charset="0"/>
                <a:cs typeface="Consolas" panose="020B0609020204030204" pitchFamily="49" charset="0"/>
              </a:endParaRPr>
            </a:p>
          </p:txBody>
        </p:sp>
        <p:sp>
          <p:nvSpPr>
            <p:cNvPr id="13" name="Content Placeholder 2">
              <a:extLst>
                <a:ext uri="{FF2B5EF4-FFF2-40B4-BE49-F238E27FC236}">
                  <a16:creationId xmlns:a16="http://schemas.microsoft.com/office/drawing/2014/main" id="{0D612DB1-CBC5-9970-7784-D7AD5A370A16}"/>
                </a:ext>
              </a:extLst>
            </p:cNvPr>
            <p:cNvSpPr txBox="1">
              <a:spLocks/>
            </p:cNvSpPr>
            <p:nvPr/>
          </p:nvSpPr>
          <p:spPr>
            <a:xfrm>
              <a:off x="4881883" y="6658464"/>
              <a:ext cx="2275651" cy="1450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Users can identify content by way of sight, sound, and/or touch, regardless of device or operating system.</a:t>
              </a:r>
            </a:p>
          </p:txBody>
        </p:sp>
        <p:sp>
          <p:nvSpPr>
            <p:cNvPr id="14" name="Content Placeholder 2">
              <a:extLst>
                <a:ext uri="{FF2B5EF4-FFF2-40B4-BE49-F238E27FC236}">
                  <a16:creationId xmlns:a16="http://schemas.microsoft.com/office/drawing/2014/main" id="{0A12FA6A-23DF-8299-8CA7-A04E7675B8DA}"/>
                </a:ext>
              </a:extLst>
            </p:cNvPr>
            <p:cNvSpPr txBox="1">
              <a:spLocks/>
            </p:cNvSpPr>
            <p:nvPr/>
          </p:nvSpPr>
          <p:spPr>
            <a:xfrm>
              <a:off x="7306895" y="4068674"/>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0" b="1">
                  <a:solidFill>
                    <a:srgbClr val="0070C0"/>
                  </a:solidFill>
                  <a:latin typeface="Consolas" panose="020B0609020204030204" pitchFamily="49" charset="0"/>
                  <a:cs typeface="Consolas" panose="020B0609020204030204" pitchFamily="49" charset="0"/>
                </a:rPr>
                <a:t>O</a:t>
              </a:r>
              <a:endParaRPr lang="en-US" sz="26000">
                <a:solidFill>
                  <a:srgbClr val="0070C0"/>
                </a:solidFill>
                <a:latin typeface="Consolas" panose="020B0609020204030204" pitchFamily="49" charset="0"/>
                <a:cs typeface="Consolas" panose="020B0609020204030204" pitchFamily="49" charset="0"/>
              </a:endParaRPr>
            </a:p>
          </p:txBody>
        </p:sp>
        <p:sp>
          <p:nvSpPr>
            <p:cNvPr id="15" name="Rectangle 14">
              <a:extLst>
                <a:ext uri="{FF2B5EF4-FFF2-40B4-BE49-F238E27FC236}">
                  <a16:creationId xmlns:a16="http://schemas.microsoft.com/office/drawing/2014/main" id="{5BB65704-2C05-34AF-7A3B-78E1C2896D99}"/>
                </a:ext>
                <a:ext uri="{C183D7F6-B498-43B3-948B-1728B52AA6E4}">
                  <adec:decorative xmlns:adec="http://schemas.microsoft.com/office/drawing/2017/decorative" val="1"/>
                </a:ext>
              </a:extLst>
            </p:cNvPr>
            <p:cNvSpPr/>
            <p:nvPr/>
          </p:nvSpPr>
          <p:spPr>
            <a:xfrm>
              <a:off x="7314568" y="6035097"/>
              <a:ext cx="2375307" cy="3521844"/>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Content Placeholder 2">
              <a:extLst>
                <a:ext uri="{FF2B5EF4-FFF2-40B4-BE49-F238E27FC236}">
                  <a16:creationId xmlns:a16="http://schemas.microsoft.com/office/drawing/2014/main" id="{17226931-34C3-6882-FEFE-A9515F681C43}"/>
                </a:ext>
              </a:extLst>
            </p:cNvPr>
            <p:cNvSpPr txBox="1">
              <a:spLocks/>
            </p:cNvSpPr>
            <p:nvPr/>
          </p:nvSpPr>
          <p:spPr>
            <a:xfrm>
              <a:off x="7413346" y="6146403"/>
              <a:ext cx="2377440" cy="4656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panose="020F0502020204030204" pitchFamily="34" charset="0"/>
                  <a:cs typeface="Consolas" panose="020B0609020204030204" pitchFamily="49" charset="0"/>
                </a:rPr>
                <a:t>Operable</a:t>
              </a:r>
              <a:endParaRPr lang="en-US" sz="2400">
                <a:latin typeface="Calibri" panose="020F0502020204030204" pitchFamily="34" charset="0"/>
                <a:cs typeface="Consolas" panose="020B0609020204030204" pitchFamily="49" charset="0"/>
              </a:endParaRPr>
            </a:p>
          </p:txBody>
        </p:sp>
        <p:sp>
          <p:nvSpPr>
            <p:cNvPr id="17" name="Content Placeholder 2">
              <a:extLst>
                <a:ext uri="{FF2B5EF4-FFF2-40B4-BE49-F238E27FC236}">
                  <a16:creationId xmlns:a16="http://schemas.microsoft.com/office/drawing/2014/main" id="{0DFC3DF7-9B22-7A70-7EF0-5D33ED5923A1}"/>
                </a:ext>
              </a:extLst>
            </p:cNvPr>
            <p:cNvSpPr txBox="1">
              <a:spLocks/>
            </p:cNvSpPr>
            <p:nvPr/>
          </p:nvSpPr>
          <p:spPr>
            <a:xfrm>
              <a:off x="7413346" y="6658464"/>
              <a:ext cx="2218011" cy="1796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A website should work correctly whether visitors are using a mouse, a keyboard, voice commands, or other device.</a:t>
              </a:r>
              <a:endParaRPr lang="en-US" sz="2000">
                <a:latin typeface="Calibri" panose="020F0502020204030204" pitchFamily="34" charset="0"/>
                <a:cs typeface="Consolas" panose="020B0609020204030204" pitchFamily="49" charset="0"/>
              </a:endParaRPr>
            </a:p>
          </p:txBody>
        </p:sp>
        <p:sp>
          <p:nvSpPr>
            <p:cNvPr id="18" name="Content Placeholder 2">
              <a:extLst>
                <a:ext uri="{FF2B5EF4-FFF2-40B4-BE49-F238E27FC236}">
                  <a16:creationId xmlns:a16="http://schemas.microsoft.com/office/drawing/2014/main" id="{2C3F7738-E7AA-C45A-E4FB-91FDC2B7E549}"/>
                </a:ext>
              </a:extLst>
            </p:cNvPr>
            <p:cNvSpPr txBox="1">
              <a:spLocks/>
            </p:cNvSpPr>
            <p:nvPr/>
          </p:nvSpPr>
          <p:spPr>
            <a:xfrm>
              <a:off x="9779738" y="4077425"/>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0" b="1">
                  <a:solidFill>
                    <a:srgbClr val="0070C0"/>
                  </a:solidFill>
                  <a:latin typeface="Consolas" panose="020B0609020204030204" pitchFamily="49" charset="0"/>
                  <a:cs typeface="Consolas" panose="020B0609020204030204" pitchFamily="49" charset="0"/>
                </a:rPr>
                <a:t>U</a:t>
              </a:r>
              <a:endParaRPr lang="en-US" sz="26000">
                <a:solidFill>
                  <a:srgbClr val="0070C0"/>
                </a:solidFill>
                <a:latin typeface="Consolas" panose="020B0609020204030204" pitchFamily="49" charset="0"/>
                <a:cs typeface="Consolas" panose="020B0609020204030204" pitchFamily="49" charset="0"/>
              </a:endParaRPr>
            </a:p>
          </p:txBody>
        </p:sp>
        <p:sp>
          <p:nvSpPr>
            <p:cNvPr id="19" name="Rectangle 18">
              <a:extLst>
                <a:ext uri="{FF2B5EF4-FFF2-40B4-BE49-F238E27FC236}">
                  <a16:creationId xmlns:a16="http://schemas.microsoft.com/office/drawing/2014/main" id="{F0F0D9EC-AC43-EC8A-2A31-8DD9161CAE6F}"/>
                </a:ext>
                <a:ext uri="{C183D7F6-B498-43B3-948B-1728B52AA6E4}">
                  <adec:decorative xmlns:adec="http://schemas.microsoft.com/office/drawing/2017/decorative" val="1"/>
                </a:ext>
              </a:extLst>
            </p:cNvPr>
            <p:cNvSpPr/>
            <p:nvPr/>
          </p:nvSpPr>
          <p:spPr>
            <a:xfrm>
              <a:off x="9816954" y="6035097"/>
              <a:ext cx="2377440" cy="3609527"/>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0" name="Content Placeholder 2">
              <a:extLst>
                <a:ext uri="{FF2B5EF4-FFF2-40B4-BE49-F238E27FC236}">
                  <a16:creationId xmlns:a16="http://schemas.microsoft.com/office/drawing/2014/main" id="{52689C41-B12E-3E6A-92DF-996A126CA39D}"/>
                </a:ext>
              </a:extLst>
            </p:cNvPr>
            <p:cNvSpPr txBox="1">
              <a:spLocks/>
            </p:cNvSpPr>
            <p:nvPr/>
          </p:nvSpPr>
          <p:spPr>
            <a:xfrm>
              <a:off x="9910090" y="6158929"/>
              <a:ext cx="2377440" cy="4656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panose="020F0502020204030204" pitchFamily="34" charset="0"/>
                  <a:cs typeface="Consolas" panose="020B0609020204030204" pitchFamily="49" charset="0"/>
                </a:rPr>
                <a:t>Understandable</a:t>
              </a:r>
              <a:endParaRPr lang="en-US" sz="2400">
                <a:latin typeface="Calibri" panose="020F0502020204030204" pitchFamily="34" charset="0"/>
                <a:cs typeface="Consolas" panose="020B0609020204030204" pitchFamily="49" charset="0"/>
              </a:endParaRPr>
            </a:p>
          </p:txBody>
        </p:sp>
        <p:sp>
          <p:nvSpPr>
            <p:cNvPr id="21" name="Content Placeholder 2">
              <a:extLst>
                <a:ext uri="{FF2B5EF4-FFF2-40B4-BE49-F238E27FC236}">
                  <a16:creationId xmlns:a16="http://schemas.microsoft.com/office/drawing/2014/main" id="{3BD88061-CFC7-7B7A-377D-C2C7F4412253}"/>
                </a:ext>
              </a:extLst>
            </p:cNvPr>
            <p:cNvSpPr txBox="1">
              <a:spLocks/>
            </p:cNvSpPr>
            <p:nvPr/>
          </p:nvSpPr>
          <p:spPr>
            <a:xfrm>
              <a:off x="9910090" y="6658464"/>
              <a:ext cx="2228556" cy="2103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Navigation and design should be predictable and consistent, content is written clearly and simply and tasks are easy to complete.</a:t>
              </a:r>
            </a:p>
          </p:txBody>
        </p:sp>
        <p:sp>
          <p:nvSpPr>
            <p:cNvPr id="22" name="Content Placeholder 2">
              <a:extLst>
                <a:ext uri="{FF2B5EF4-FFF2-40B4-BE49-F238E27FC236}">
                  <a16:creationId xmlns:a16="http://schemas.microsoft.com/office/drawing/2014/main" id="{0E2F1E18-E8EC-711D-158D-69633F439099}"/>
                </a:ext>
              </a:extLst>
            </p:cNvPr>
            <p:cNvSpPr txBox="1">
              <a:spLocks/>
            </p:cNvSpPr>
            <p:nvPr/>
          </p:nvSpPr>
          <p:spPr>
            <a:xfrm>
              <a:off x="12284258" y="4086176"/>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0" b="1">
                  <a:solidFill>
                    <a:srgbClr val="0070C0"/>
                  </a:solidFill>
                  <a:latin typeface="Consolas" panose="020B0609020204030204" pitchFamily="49" charset="0"/>
                  <a:cs typeface="Consolas" panose="020B0609020204030204" pitchFamily="49" charset="0"/>
                </a:rPr>
                <a:t>R</a:t>
              </a:r>
              <a:endParaRPr lang="en-US" sz="26000">
                <a:solidFill>
                  <a:srgbClr val="0070C0"/>
                </a:solidFill>
                <a:latin typeface="Consolas" panose="020B0609020204030204" pitchFamily="49" charset="0"/>
                <a:cs typeface="Consolas" panose="020B0609020204030204" pitchFamily="49" charset="0"/>
              </a:endParaRPr>
            </a:p>
          </p:txBody>
        </p:sp>
        <p:sp>
          <p:nvSpPr>
            <p:cNvPr id="23" name="Rectangle 22">
              <a:extLst>
                <a:ext uri="{FF2B5EF4-FFF2-40B4-BE49-F238E27FC236}">
                  <a16:creationId xmlns:a16="http://schemas.microsoft.com/office/drawing/2014/main" id="{A5CBE3EA-2972-56FC-3BF1-0FE87B9B94DD}"/>
                </a:ext>
                <a:ext uri="{C183D7F6-B498-43B3-948B-1728B52AA6E4}">
                  <adec:decorative xmlns:adec="http://schemas.microsoft.com/office/drawing/2017/decorative" val="1"/>
                </a:ext>
              </a:extLst>
            </p:cNvPr>
            <p:cNvSpPr/>
            <p:nvPr/>
          </p:nvSpPr>
          <p:spPr>
            <a:xfrm>
              <a:off x="12331830" y="6035097"/>
              <a:ext cx="2377440" cy="3609527"/>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4" name="Content Placeholder 2">
              <a:extLst>
                <a:ext uri="{FF2B5EF4-FFF2-40B4-BE49-F238E27FC236}">
                  <a16:creationId xmlns:a16="http://schemas.microsoft.com/office/drawing/2014/main" id="{D1084E3B-BB83-034A-E51F-E50CEEF3FA23}"/>
                </a:ext>
              </a:extLst>
            </p:cNvPr>
            <p:cNvSpPr txBox="1">
              <a:spLocks/>
            </p:cNvSpPr>
            <p:nvPr/>
          </p:nvSpPr>
          <p:spPr>
            <a:xfrm>
              <a:off x="12424967" y="6158929"/>
              <a:ext cx="2377440" cy="4656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panose="020F0502020204030204" pitchFamily="34" charset="0"/>
                  <a:cs typeface="Consolas" panose="020B0609020204030204" pitchFamily="49" charset="0"/>
                </a:rPr>
                <a:t>Robust</a:t>
              </a:r>
              <a:endParaRPr lang="en-US" sz="2400">
                <a:latin typeface="Calibri" panose="020F0502020204030204" pitchFamily="34" charset="0"/>
                <a:cs typeface="Consolas" panose="020B0609020204030204" pitchFamily="49" charset="0"/>
              </a:endParaRPr>
            </a:p>
          </p:txBody>
        </p:sp>
        <p:sp>
          <p:nvSpPr>
            <p:cNvPr id="25" name="Content Placeholder 2">
              <a:extLst>
                <a:ext uri="{FF2B5EF4-FFF2-40B4-BE49-F238E27FC236}">
                  <a16:creationId xmlns:a16="http://schemas.microsoft.com/office/drawing/2014/main" id="{3EE74A61-44E1-D284-74B6-066722C36A6E}"/>
                </a:ext>
              </a:extLst>
            </p:cNvPr>
            <p:cNvSpPr txBox="1">
              <a:spLocks/>
            </p:cNvSpPr>
            <p:nvPr/>
          </p:nvSpPr>
          <p:spPr>
            <a:xfrm>
              <a:off x="12424967" y="6658464"/>
              <a:ext cx="2141968" cy="1960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When content is well-designed/well-planned, it doesn’t matter what technology a citizen uses to access it.</a:t>
              </a:r>
            </a:p>
          </p:txBody>
        </p:sp>
        <p:pic>
          <p:nvPicPr>
            <p:cNvPr id="26" name="Picture 25">
              <a:extLst>
                <a:ext uri="{FF2B5EF4-FFF2-40B4-BE49-F238E27FC236}">
                  <a16:creationId xmlns:a16="http://schemas.microsoft.com/office/drawing/2014/main" id="{572004F2-CA18-B78A-DEDE-717672226EC3}"/>
                </a:ext>
                <a:ext uri="{C183D7F6-B498-43B3-948B-1728B52AA6E4}">
                  <adec:decorative xmlns:adec="http://schemas.microsoft.com/office/drawing/2017/decorative" val="1"/>
                </a:ext>
              </a:extLst>
            </p:cNvPr>
            <p:cNvPicPr>
              <a:picLocks noChangeAspect="1"/>
            </p:cNvPicPr>
            <p:nvPr/>
          </p:nvPicPr>
          <p:blipFill rotWithShape="1">
            <a:blip r:embed="rId3"/>
            <a:srcRect l="77" t="5157" r="75164" b="36887"/>
            <a:stretch/>
          </p:blipFill>
          <p:spPr>
            <a:xfrm>
              <a:off x="5500852" y="8643637"/>
              <a:ext cx="915524" cy="768096"/>
            </a:xfrm>
            <a:prstGeom prst="rect">
              <a:avLst/>
            </a:prstGeom>
          </p:spPr>
        </p:pic>
        <p:pic>
          <p:nvPicPr>
            <p:cNvPr id="27" name="Picture 26">
              <a:extLst>
                <a:ext uri="{FF2B5EF4-FFF2-40B4-BE49-F238E27FC236}">
                  <a16:creationId xmlns:a16="http://schemas.microsoft.com/office/drawing/2014/main" id="{660C73BC-0323-C5F4-9CB0-A03490F8241A}"/>
                </a:ext>
                <a:ext uri="{C183D7F6-B498-43B3-948B-1728B52AA6E4}">
                  <adec:decorative xmlns:adec="http://schemas.microsoft.com/office/drawing/2017/decorative" val="1"/>
                </a:ext>
              </a:extLst>
            </p:cNvPr>
            <p:cNvPicPr>
              <a:picLocks noChangeAspect="1"/>
            </p:cNvPicPr>
            <p:nvPr/>
          </p:nvPicPr>
          <p:blipFill rotWithShape="1">
            <a:blip r:embed="rId3"/>
            <a:srcRect l="24561" t="14409" r="50325" b="42448"/>
            <a:stretch/>
          </p:blipFill>
          <p:spPr>
            <a:xfrm>
              <a:off x="7863445" y="8643638"/>
              <a:ext cx="1249357" cy="769254"/>
            </a:xfrm>
            <a:prstGeom prst="rect">
              <a:avLst/>
            </a:prstGeom>
          </p:spPr>
        </p:pic>
        <p:pic>
          <p:nvPicPr>
            <p:cNvPr id="28" name="Picture 27">
              <a:extLst>
                <a:ext uri="{FF2B5EF4-FFF2-40B4-BE49-F238E27FC236}">
                  <a16:creationId xmlns:a16="http://schemas.microsoft.com/office/drawing/2014/main" id="{F408ED91-94E7-1454-3E76-D2D75263B3C5}"/>
                </a:ext>
                <a:ext uri="{C183D7F6-B498-43B3-948B-1728B52AA6E4}">
                  <adec:decorative xmlns:adec="http://schemas.microsoft.com/office/drawing/2017/decorative" val="1"/>
                </a:ext>
              </a:extLst>
            </p:cNvPr>
            <p:cNvPicPr>
              <a:picLocks noChangeAspect="1"/>
            </p:cNvPicPr>
            <p:nvPr/>
          </p:nvPicPr>
          <p:blipFill rotWithShape="1">
            <a:blip r:embed="rId4"/>
            <a:srcRect l="50511" t="11459" r="25078" b="41611"/>
            <a:stretch/>
          </p:blipFill>
          <p:spPr>
            <a:xfrm>
              <a:off x="10449255" y="8654866"/>
              <a:ext cx="1100121" cy="758026"/>
            </a:xfrm>
            <a:prstGeom prst="rect">
              <a:avLst/>
            </a:prstGeom>
          </p:spPr>
        </p:pic>
        <p:pic>
          <p:nvPicPr>
            <p:cNvPr id="29" name="Picture 28">
              <a:extLst>
                <a:ext uri="{FF2B5EF4-FFF2-40B4-BE49-F238E27FC236}">
                  <a16:creationId xmlns:a16="http://schemas.microsoft.com/office/drawing/2014/main" id="{8C15669E-B4C8-3019-B8FD-D29EDE3EB046}"/>
                </a:ext>
                <a:ext uri="{C183D7F6-B498-43B3-948B-1728B52AA6E4}">
                  <adec:decorative xmlns:adec="http://schemas.microsoft.com/office/drawing/2017/decorative" val="1"/>
                </a:ext>
              </a:extLst>
            </p:cNvPr>
            <p:cNvPicPr>
              <a:picLocks noChangeAspect="1"/>
            </p:cNvPicPr>
            <p:nvPr/>
          </p:nvPicPr>
          <p:blipFill rotWithShape="1">
            <a:blip r:embed="rId4"/>
            <a:srcRect l="75589" t="12858" b="42066"/>
            <a:stretch/>
          </p:blipFill>
          <p:spPr>
            <a:xfrm>
              <a:off x="12917503" y="8677505"/>
              <a:ext cx="1113911" cy="737238"/>
            </a:xfrm>
            <a:prstGeom prst="rect">
              <a:avLst/>
            </a:prstGeom>
          </p:spPr>
        </p:pic>
      </p:grpSp>
      <p:grpSp>
        <p:nvGrpSpPr>
          <p:cNvPr id="31" name="Dots">
            <a:extLst>
              <a:ext uri="{FF2B5EF4-FFF2-40B4-BE49-F238E27FC236}">
                <a16:creationId xmlns:a16="http://schemas.microsoft.com/office/drawing/2014/main" id="{5A95F47B-F012-2901-E01C-6BFFEC9E1CFD}"/>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0" name="Oval 159">
              <a:extLst>
                <a:ext uri="{FF2B5EF4-FFF2-40B4-BE49-F238E27FC236}">
                  <a16:creationId xmlns:a16="http://schemas.microsoft.com/office/drawing/2014/main" id="{5691C9F7-9330-6B95-048F-F6C5B47CEBF0}"/>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1" name="Oval 160">
              <a:extLst>
                <a:ext uri="{FF2B5EF4-FFF2-40B4-BE49-F238E27FC236}">
                  <a16:creationId xmlns:a16="http://schemas.microsoft.com/office/drawing/2014/main" id="{1019FE5A-9253-A96C-D2DB-08441FFE28E2}"/>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CFAAA89E-E5EC-F62E-E911-533EF7CAE2E0}"/>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C3C6B854-900A-AE5F-6E37-B9C05D594945}"/>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018764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8B168C0-6598-8B18-D2B4-FEEE17BAA3F6}"/>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D1906DC-EC01-5613-F965-6A38FC841C41}"/>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Accessibility Principles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0" name="Group 29">
            <a:extLst>
              <a:ext uri="{FF2B5EF4-FFF2-40B4-BE49-F238E27FC236}">
                <a16:creationId xmlns:a16="http://schemas.microsoft.com/office/drawing/2014/main" id="{A28DD46E-CFF7-36B3-A561-F690A056C854}"/>
              </a:ext>
              <a:ext uri="{C183D7F6-B498-43B3-948B-1728B52AA6E4}">
                <adec:decorative xmlns:adec="http://schemas.microsoft.com/office/drawing/2017/decorative" val="1"/>
              </a:ext>
            </a:extLst>
          </p:cNvPr>
          <p:cNvGrpSpPr/>
          <p:nvPr/>
        </p:nvGrpSpPr>
        <p:grpSpPr>
          <a:xfrm>
            <a:off x="2752888" y="3042519"/>
            <a:ext cx="12855888" cy="7526557"/>
            <a:chOff x="4701906" y="4068674"/>
            <a:chExt cx="10142672" cy="5575950"/>
          </a:xfrm>
        </p:grpSpPr>
        <p:sp>
          <p:nvSpPr>
            <p:cNvPr id="2" name="Content Placeholder 2">
              <a:extLst>
                <a:ext uri="{FF2B5EF4-FFF2-40B4-BE49-F238E27FC236}">
                  <a16:creationId xmlns:a16="http://schemas.microsoft.com/office/drawing/2014/main" id="{CE345254-357F-DAA8-ED7F-D6E1ADCB09DD}"/>
                </a:ext>
              </a:extLst>
            </p:cNvPr>
            <p:cNvSpPr txBox="1">
              <a:spLocks/>
            </p:cNvSpPr>
            <p:nvPr/>
          </p:nvSpPr>
          <p:spPr>
            <a:xfrm>
              <a:off x="4701906" y="4087319"/>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0" b="1">
                  <a:solidFill>
                    <a:srgbClr val="0070C0"/>
                  </a:solidFill>
                  <a:latin typeface="Consolas" panose="020B0609020204030204" pitchFamily="49" charset="0"/>
                  <a:cs typeface="Consolas" panose="020B0609020204030204" pitchFamily="49" charset="0"/>
                </a:rPr>
                <a:t>P</a:t>
              </a:r>
              <a:endParaRPr lang="en-US" sz="26000">
                <a:solidFill>
                  <a:srgbClr val="0070C0"/>
                </a:solidFill>
                <a:latin typeface="Consolas" panose="020B0609020204030204" pitchFamily="49" charset="0"/>
                <a:cs typeface="Consolas" panose="020B0609020204030204" pitchFamily="49" charset="0"/>
              </a:endParaRPr>
            </a:p>
          </p:txBody>
        </p:sp>
        <p:sp>
          <p:nvSpPr>
            <p:cNvPr id="11" name="Rectangle 10">
              <a:extLst>
                <a:ext uri="{FF2B5EF4-FFF2-40B4-BE49-F238E27FC236}">
                  <a16:creationId xmlns:a16="http://schemas.microsoft.com/office/drawing/2014/main" id="{38188E9F-05F2-94EA-108C-30164F496672}"/>
                </a:ext>
                <a:ext uri="{C183D7F6-B498-43B3-948B-1728B52AA6E4}">
                  <adec:decorative xmlns:adec="http://schemas.microsoft.com/office/drawing/2017/decorative" val="1"/>
                </a:ext>
              </a:extLst>
            </p:cNvPr>
            <p:cNvSpPr/>
            <p:nvPr/>
          </p:nvSpPr>
          <p:spPr>
            <a:xfrm>
              <a:off x="4788746" y="6035097"/>
              <a:ext cx="2375307" cy="3521844"/>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Content Placeholder 2">
              <a:extLst>
                <a:ext uri="{FF2B5EF4-FFF2-40B4-BE49-F238E27FC236}">
                  <a16:creationId xmlns:a16="http://schemas.microsoft.com/office/drawing/2014/main" id="{F84431B2-0AAE-ADA8-E39E-47A537D61F6B}"/>
                </a:ext>
              </a:extLst>
            </p:cNvPr>
            <p:cNvSpPr txBox="1">
              <a:spLocks/>
            </p:cNvSpPr>
            <p:nvPr/>
          </p:nvSpPr>
          <p:spPr>
            <a:xfrm>
              <a:off x="4881883" y="6146403"/>
              <a:ext cx="2377440" cy="465667"/>
            </a:xfrm>
            <a:prstGeom prst="rect">
              <a:avLst/>
            </a:prstGeom>
          </p:spPr>
          <p:txBody>
            <a:bodyPr anchor="ct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latin typeface="Calibri" panose="020F0502020204030204" pitchFamily="34" charset="0"/>
                  <a:ea typeface="Calibri" panose="020F0502020204030204" pitchFamily="34" charset="0"/>
                  <a:cs typeface="Consolas" panose="020B0609020204030204" pitchFamily="49" charset="0"/>
                </a:rPr>
                <a:t>Perceivable</a:t>
              </a:r>
              <a:endParaRPr lang="en-US" sz="2400">
                <a:latin typeface="Calibri" panose="020F0502020204030204" pitchFamily="34" charset="0"/>
                <a:ea typeface="Calibri" panose="020F0502020204030204" pitchFamily="34" charset="0"/>
                <a:cs typeface="Consolas" panose="020B0609020204030204" pitchFamily="49" charset="0"/>
              </a:endParaRPr>
            </a:p>
          </p:txBody>
        </p:sp>
        <p:sp>
          <p:nvSpPr>
            <p:cNvPr id="13" name="Content Placeholder 2">
              <a:extLst>
                <a:ext uri="{FF2B5EF4-FFF2-40B4-BE49-F238E27FC236}">
                  <a16:creationId xmlns:a16="http://schemas.microsoft.com/office/drawing/2014/main" id="{46636A10-964C-1051-AAC6-51F9EB1B639E}"/>
                </a:ext>
              </a:extLst>
            </p:cNvPr>
            <p:cNvSpPr txBox="1">
              <a:spLocks/>
            </p:cNvSpPr>
            <p:nvPr/>
          </p:nvSpPr>
          <p:spPr>
            <a:xfrm>
              <a:off x="4881883" y="6658464"/>
              <a:ext cx="2275651" cy="1450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Review and apply accurate and descriptive alternative text for images (visual impairments)</a:t>
              </a:r>
            </a:p>
          </p:txBody>
        </p:sp>
        <p:sp>
          <p:nvSpPr>
            <p:cNvPr id="14" name="Content Placeholder 2">
              <a:extLst>
                <a:ext uri="{FF2B5EF4-FFF2-40B4-BE49-F238E27FC236}">
                  <a16:creationId xmlns:a16="http://schemas.microsoft.com/office/drawing/2014/main" id="{29480391-D0E5-BDBD-DC96-9C8F4383B598}"/>
                </a:ext>
              </a:extLst>
            </p:cNvPr>
            <p:cNvSpPr txBox="1">
              <a:spLocks/>
            </p:cNvSpPr>
            <p:nvPr/>
          </p:nvSpPr>
          <p:spPr>
            <a:xfrm>
              <a:off x="7306895" y="4068674"/>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0" b="1">
                  <a:solidFill>
                    <a:srgbClr val="0070C0"/>
                  </a:solidFill>
                  <a:latin typeface="Consolas" panose="020B0609020204030204" pitchFamily="49" charset="0"/>
                  <a:cs typeface="Consolas" panose="020B0609020204030204" pitchFamily="49" charset="0"/>
                </a:rPr>
                <a:t>O</a:t>
              </a:r>
              <a:endParaRPr lang="en-US" sz="26000">
                <a:solidFill>
                  <a:srgbClr val="0070C0"/>
                </a:solidFill>
                <a:latin typeface="Consolas" panose="020B0609020204030204" pitchFamily="49" charset="0"/>
                <a:cs typeface="Consolas" panose="020B0609020204030204" pitchFamily="49" charset="0"/>
              </a:endParaRPr>
            </a:p>
          </p:txBody>
        </p:sp>
        <p:sp>
          <p:nvSpPr>
            <p:cNvPr id="15" name="Rectangle 14">
              <a:extLst>
                <a:ext uri="{FF2B5EF4-FFF2-40B4-BE49-F238E27FC236}">
                  <a16:creationId xmlns:a16="http://schemas.microsoft.com/office/drawing/2014/main" id="{DF679C6E-D9A9-924C-F240-B5A7B1EA9FD3}"/>
                </a:ext>
                <a:ext uri="{C183D7F6-B498-43B3-948B-1728B52AA6E4}">
                  <adec:decorative xmlns:adec="http://schemas.microsoft.com/office/drawing/2017/decorative" val="1"/>
                </a:ext>
              </a:extLst>
            </p:cNvPr>
            <p:cNvSpPr/>
            <p:nvPr/>
          </p:nvSpPr>
          <p:spPr>
            <a:xfrm>
              <a:off x="7314568" y="6035097"/>
              <a:ext cx="2375307" cy="3521844"/>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Content Placeholder 2">
              <a:extLst>
                <a:ext uri="{FF2B5EF4-FFF2-40B4-BE49-F238E27FC236}">
                  <a16:creationId xmlns:a16="http://schemas.microsoft.com/office/drawing/2014/main" id="{0C73F7BD-C9DD-7555-BAFC-AAB1AE21DA0D}"/>
                </a:ext>
              </a:extLst>
            </p:cNvPr>
            <p:cNvSpPr txBox="1">
              <a:spLocks/>
            </p:cNvSpPr>
            <p:nvPr/>
          </p:nvSpPr>
          <p:spPr>
            <a:xfrm>
              <a:off x="7413346" y="6146403"/>
              <a:ext cx="2377440" cy="4656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panose="020F0502020204030204" pitchFamily="34" charset="0"/>
                  <a:cs typeface="Consolas" panose="020B0609020204030204" pitchFamily="49" charset="0"/>
                </a:rPr>
                <a:t>Operable</a:t>
              </a:r>
              <a:endParaRPr lang="en-US" sz="2400">
                <a:latin typeface="Calibri" panose="020F0502020204030204" pitchFamily="34" charset="0"/>
                <a:cs typeface="Consolas" panose="020B0609020204030204" pitchFamily="49" charset="0"/>
              </a:endParaRPr>
            </a:p>
          </p:txBody>
        </p:sp>
        <p:sp>
          <p:nvSpPr>
            <p:cNvPr id="17" name="Content Placeholder 2">
              <a:extLst>
                <a:ext uri="{FF2B5EF4-FFF2-40B4-BE49-F238E27FC236}">
                  <a16:creationId xmlns:a16="http://schemas.microsoft.com/office/drawing/2014/main" id="{34CBE91B-AC54-BD5F-826E-41B54B67A407}"/>
                </a:ext>
              </a:extLst>
            </p:cNvPr>
            <p:cNvSpPr txBox="1">
              <a:spLocks/>
            </p:cNvSpPr>
            <p:nvPr/>
          </p:nvSpPr>
          <p:spPr>
            <a:xfrm>
              <a:off x="7413346" y="6658464"/>
              <a:ext cx="2218011" cy="1796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People can fully operate your website or application using keyboard alone.(visual or motor impairments)</a:t>
              </a:r>
            </a:p>
          </p:txBody>
        </p:sp>
        <p:sp>
          <p:nvSpPr>
            <p:cNvPr id="18" name="Content Placeholder 2">
              <a:extLst>
                <a:ext uri="{FF2B5EF4-FFF2-40B4-BE49-F238E27FC236}">
                  <a16:creationId xmlns:a16="http://schemas.microsoft.com/office/drawing/2014/main" id="{132837C4-E3FB-DF9F-48D9-11D3CEA72379}"/>
                </a:ext>
              </a:extLst>
            </p:cNvPr>
            <p:cNvSpPr txBox="1">
              <a:spLocks/>
            </p:cNvSpPr>
            <p:nvPr/>
          </p:nvSpPr>
          <p:spPr>
            <a:xfrm>
              <a:off x="9779738" y="4077425"/>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0" b="1">
                  <a:solidFill>
                    <a:srgbClr val="0070C0"/>
                  </a:solidFill>
                  <a:latin typeface="Consolas" panose="020B0609020204030204" pitchFamily="49" charset="0"/>
                  <a:cs typeface="Consolas" panose="020B0609020204030204" pitchFamily="49" charset="0"/>
                </a:rPr>
                <a:t>U</a:t>
              </a:r>
              <a:endParaRPr lang="en-US" sz="26000">
                <a:solidFill>
                  <a:srgbClr val="0070C0"/>
                </a:solidFill>
                <a:latin typeface="Consolas" panose="020B0609020204030204" pitchFamily="49" charset="0"/>
                <a:cs typeface="Consolas" panose="020B0609020204030204" pitchFamily="49" charset="0"/>
              </a:endParaRPr>
            </a:p>
          </p:txBody>
        </p:sp>
        <p:sp>
          <p:nvSpPr>
            <p:cNvPr id="19" name="Rectangle 18">
              <a:extLst>
                <a:ext uri="{FF2B5EF4-FFF2-40B4-BE49-F238E27FC236}">
                  <a16:creationId xmlns:a16="http://schemas.microsoft.com/office/drawing/2014/main" id="{A7DFB810-400A-B892-D4C9-7A770F948F68}"/>
                </a:ext>
                <a:ext uri="{C183D7F6-B498-43B3-948B-1728B52AA6E4}">
                  <adec:decorative xmlns:adec="http://schemas.microsoft.com/office/drawing/2017/decorative" val="1"/>
                </a:ext>
              </a:extLst>
            </p:cNvPr>
            <p:cNvSpPr/>
            <p:nvPr/>
          </p:nvSpPr>
          <p:spPr>
            <a:xfrm>
              <a:off x="9816954" y="6035097"/>
              <a:ext cx="2377440" cy="3609527"/>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0" name="Content Placeholder 2">
              <a:extLst>
                <a:ext uri="{FF2B5EF4-FFF2-40B4-BE49-F238E27FC236}">
                  <a16:creationId xmlns:a16="http://schemas.microsoft.com/office/drawing/2014/main" id="{DE8F743E-B32D-AA9D-AFFF-B5CD27F0BFD2}"/>
                </a:ext>
              </a:extLst>
            </p:cNvPr>
            <p:cNvSpPr txBox="1">
              <a:spLocks/>
            </p:cNvSpPr>
            <p:nvPr/>
          </p:nvSpPr>
          <p:spPr>
            <a:xfrm>
              <a:off x="9910090" y="6158929"/>
              <a:ext cx="2377440" cy="4656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panose="020F0502020204030204" pitchFamily="34" charset="0"/>
                  <a:cs typeface="Consolas" panose="020B0609020204030204" pitchFamily="49" charset="0"/>
                </a:rPr>
                <a:t>Understandable</a:t>
              </a:r>
              <a:endParaRPr lang="en-US" sz="2400">
                <a:latin typeface="Calibri" panose="020F0502020204030204" pitchFamily="34" charset="0"/>
                <a:cs typeface="Consolas" panose="020B0609020204030204" pitchFamily="49" charset="0"/>
              </a:endParaRPr>
            </a:p>
          </p:txBody>
        </p:sp>
        <p:sp>
          <p:nvSpPr>
            <p:cNvPr id="21" name="Content Placeholder 2">
              <a:extLst>
                <a:ext uri="{FF2B5EF4-FFF2-40B4-BE49-F238E27FC236}">
                  <a16:creationId xmlns:a16="http://schemas.microsoft.com/office/drawing/2014/main" id="{BFA08792-53D0-8FDB-AF3A-01577E8F1514}"/>
                </a:ext>
              </a:extLst>
            </p:cNvPr>
            <p:cNvSpPr txBox="1">
              <a:spLocks/>
            </p:cNvSpPr>
            <p:nvPr/>
          </p:nvSpPr>
          <p:spPr>
            <a:xfrm>
              <a:off x="9910090" y="6658464"/>
              <a:ext cx="2228556" cy="2103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Review your content for clear and simple language using guides like the </a:t>
              </a:r>
              <a:r>
                <a:rPr lang="en-US" sz="2000">
                  <a:latin typeface="Calibri" panose="020F0502020204030204" pitchFamily="34" charset="0"/>
                  <a:hlinkClick r:id="rId3"/>
                </a:rPr>
                <a:t>Plain Language Quick Reference Guide</a:t>
              </a:r>
              <a:r>
                <a:rPr lang="en-US" sz="2000">
                  <a:latin typeface="Calibri" panose="020F0502020204030204" pitchFamily="34" charset="0"/>
                </a:rPr>
                <a:t>.</a:t>
              </a:r>
            </a:p>
          </p:txBody>
        </p:sp>
        <p:sp>
          <p:nvSpPr>
            <p:cNvPr id="22" name="Content Placeholder 2">
              <a:extLst>
                <a:ext uri="{FF2B5EF4-FFF2-40B4-BE49-F238E27FC236}">
                  <a16:creationId xmlns:a16="http://schemas.microsoft.com/office/drawing/2014/main" id="{A55EB323-5313-641D-6418-BA83388DBAC9}"/>
                </a:ext>
              </a:extLst>
            </p:cNvPr>
            <p:cNvSpPr txBox="1">
              <a:spLocks/>
            </p:cNvSpPr>
            <p:nvPr/>
          </p:nvSpPr>
          <p:spPr>
            <a:xfrm>
              <a:off x="12284258" y="4086176"/>
              <a:ext cx="2560320" cy="38978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0" b="1">
                  <a:solidFill>
                    <a:srgbClr val="0070C0"/>
                  </a:solidFill>
                  <a:latin typeface="Consolas" panose="020B0609020204030204" pitchFamily="49" charset="0"/>
                  <a:cs typeface="Consolas" panose="020B0609020204030204" pitchFamily="49" charset="0"/>
                </a:rPr>
                <a:t>R</a:t>
              </a:r>
              <a:endParaRPr lang="en-US" sz="26000">
                <a:solidFill>
                  <a:srgbClr val="0070C0"/>
                </a:solidFill>
                <a:latin typeface="Consolas" panose="020B0609020204030204" pitchFamily="49" charset="0"/>
                <a:cs typeface="Consolas" panose="020B0609020204030204" pitchFamily="49" charset="0"/>
              </a:endParaRPr>
            </a:p>
          </p:txBody>
        </p:sp>
        <p:sp>
          <p:nvSpPr>
            <p:cNvPr id="23" name="Rectangle 22">
              <a:extLst>
                <a:ext uri="{FF2B5EF4-FFF2-40B4-BE49-F238E27FC236}">
                  <a16:creationId xmlns:a16="http://schemas.microsoft.com/office/drawing/2014/main" id="{F7101652-70CE-5333-31EC-2B823FBA4C26}"/>
                </a:ext>
                <a:ext uri="{C183D7F6-B498-43B3-948B-1728B52AA6E4}">
                  <adec:decorative xmlns:adec="http://schemas.microsoft.com/office/drawing/2017/decorative" val="1"/>
                </a:ext>
              </a:extLst>
            </p:cNvPr>
            <p:cNvSpPr/>
            <p:nvPr/>
          </p:nvSpPr>
          <p:spPr>
            <a:xfrm>
              <a:off x="12331830" y="6035097"/>
              <a:ext cx="2377440" cy="3609527"/>
            </a:xfrm>
            <a:prstGeom prst="rect">
              <a:avLst/>
            </a:prstGeom>
            <a:solidFill>
              <a:schemeClr val="bg1">
                <a:lumMod val="95000"/>
              </a:schemeClr>
            </a:solidFill>
            <a:ln>
              <a:solidFill>
                <a:srgbClr val="EAB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4" name="Content Placeholder 2">
              <a:extLst>
                <a:ext uri="{FF2B5EF4-FFF2-40B4-BE49-F238E27FC236}">
                  <a16:creationId xmlns:a16="http://schemas.microsoft.com/office/drawing/2014/main" id="{121DBD21-1DA0-460F-C7E5-47C4C8FD4CAB}"/>
                </a:ext>
              </a:extLst>
            </p:cNvPr>
            <p:cNvSpPr txBox="1">
              <a:spLocks/>
            </p:cNvSpPr>
            <p:nvPr/>
          </p:nvSpPr>
          <p:spPr>
            <a:xfrm>
              <a:off x="12424967" y="6158929"/>
              <a:ext cx="2377440" cy="4656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panose="020F0502020204030204" pitchFamily="34" charset="0"/>
                  <a:cs typeface="Consolas" panose="020B0609020204030204" pitchFamily="49" charset="0"/>
                </a:rPr>
                <a:t>Robust</a:t>
              </a:r>
              <a:endParaRPr lang="en-US" sz="2400">
                <a:latin typeface="Calibri" panose="020F0502020204030204" pitchFamily="34" charset="0"/>
                <a:cs typeface="Consolas" panose="020B0609020204030204" pitchFamily="49" charset="0"/>
              </a:endParaRPr>
            </a:p>
          </p:txBody>
        </p:sp>
        <p:sp>
          <p:nvSpPr>
            <p:cNvPr id="25" name="Content Placeholder 2">
              <a:extLst>
                <a:ext uri="{FF2B5EF4-FFF2-40B4-BE49-F238E27FC236}">
                  <a16:creationId xmlns:a16="http://schemas.microsoft.com/office/drawing/2014/main" id="{CE044D1F-F204-4F14-00CF-099A09CB443A}"/>
                </a:ext>
              </a:extLst>
            </p:cNvPr>
            <p:cNvSpPr txBox="1">
              <a:spLocks/>
            </p:cNvSpPr>
            <p:nvPr/>
          </p:nvSpPr>
          <p:spPr>
            <a:xfrm>
              <a:off x="12424967" y="6658464"/>
              <a:ext cx="2141968" cy="19601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a:latin typeface="Calibri" panose="020F0502020204030204" pitchFamily="34" charset="0"/>
                </a:rPr>
                <a:t>Webpage content is automatically more accessible versus formatting as a document. Ensure you have a need to offer content as a document/PDF.</a:t>
              </a:r>
            </a:p>
          </p:txBody>
        </p:sp>
      </p:grpSp>
      <p:grpSp>
        <p:nvGrpSpPr>
          <p:cNvPr id="8" name="Group 7" descr="Screenshot of alt text for two images of a handicapped accessible van, using the context of how it's being used to determine alt text. ">
            <a:extLst>
              <a:ext uri="{FF2B5EF4-FFF2-40B4-BE49-F238E27FC236}">
                <a16:creationId xmlns:a16="http://schemas.microsoft.com/office/drawing/2014/main" id="{4B705FBB-0BC2-D3E2-82AE-367015331A50}"/>
              </a:ext>
            </a:extLst>
          </p:cNvPr>
          <p:cNvGrpSpPr/>
          <p:nvPr/>
        </p:nvGrpSpPr>
        <p:grpSpPr>
          <a:xfrm>
            <a:off x="2988712" y="8509813"/>
            <a:ext cx="2756767" cy="1699555"/>
            <a:chOff x="730084" y="5413031"/>
            <a:chExt cx="2157112" cy="1267169"/>
          </a:xfrm>
        </p:grpSpPr>
        <p:pic>
          <p:nvPicPr>
            <p:cNvPr id="9" name="Picture 8">
              <a:extLst>
                <a:ext uri="{FF2B5EF4-FFF2-40B4-BE49-F238E27FC236}">
                  <a16:creationId xmlns:a16="http://schemas.microsoft.com/office/drawing/2014/main" id="{5B7909EE-EDA5-5AFA-18D1-C280B76F94B8}"/>
                </a:ext>
              </a:extLst>
            </p:cNvPr>
            <p:cNvPicPr>
              <a:picLocks noChangeAspect="1"/>
            </p:cNvPicPr>
            <p:nvPr/>
          </p:nvPicPr>
          <p:blipFill rotWithShape="1">
            <a:blip r:embed="rId4"/>
            <a:srcRect l="3863" t="7162"/>
            <a:stretch/>
          </p:blipFill>
          <p:spPr>
            <a:xfrm>
              <a:off x="730084" y="5413031"/>
              <a:ext cx="2157112" cy="1174960"/>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C051D3DB-C552-5839-48E2-8249978AE3D2}"/>
                </a:ext>
              </a:extLst>
            </p:cNvPr>
            <p:cNvPicPr>
              <a:picLocks noChangeAspect="1"/>
            </p:cNvPicPr>
            <p:nvPr/>
          </p:nvPicPr>
          <p:blipFill rotWithShape="1">
            <a:blip r:embed="rId5"/>
            <a:srcRect l="774" t="6000" r="12213" b="7763"/>
            <a:stretch/>
          </p:blipFill>
          <p:spPr>
            <a:xfrm>
              <a:off x="814807" y="6202056"/>
              <a:ext cx="603047" cy="478144"/>
            </a:xfrm>
            <a:prstGeom prst="rect">
              <a:avLst/>
            </a:prstGeom>
            <a:ln>
              <a:solidFill>
                <a:schemeClr val="bg1">
                  <a:lumMod val="50000"/>
                </a:schemeClr>
              </a:solidFill>
            </a:ln>
          </p:spPr>
        </p:pic>
        <p:pic>
          <p:nvPicPr>
            <p:cNvPr id="31" name="Picture 30">
              <a:extLst>
                <a:ext uri="{FF2B5EF4-FFF2-40B4-BE49-F238E27FC236}">
                  <a16:creationId xmlns:a16="http://schemas.microsoft.com/office/drawing/2014/main" id="{EF2A7458-A99B-0A63-1EC8-A8BDD0C076AA}"/>
                </a:ext>
              </a:extLst>
            </p:cNvPr>
            <p:cNvPicPr>
              <a:picLocks noChangeAspect="1"/>
            </p:cNvPicPr>
            <p:nvPr/>
          </p:nvPicPr>
          <p:blipFill>
            <a:blip r:embed="rId6"/>
            <a:stretch>
              <a:fillRect/>
            </a:stretch>
          </p:blipFill>
          <p:spPr>
            <a:xfrm>
              <a:off x="1542367" y="6276037"/>
              <a:ext cx="671572" cy="380359"/>
            </a:xfrm>
            <a:prstGeom prst="rect">
              <a:avLst/>
            </a:prstGeom>
            <a:ln>
              <a:solidFill>
                <a:schemeClr val="bg1">
                  <a:lumMod val="50000"/>
                </a:schemeClr>
              </a:solidFill>
            </a:ln>
          </p:spPr>
        </p:pic>
      </p:grpSp>
      <p:pic>
        <p:nvPicPr>
          <p:cNvPr id="160" name="Picture 159" descr="Screenshot of MO Assistive Technology form showing keyboard focus on a form field.">
            <a:extLst>
              <a:ext uri="{FF2B5EF4-FFF2-40B4-BE49-F238E27FC236}">
                <a16:creationId xmlns:a16="http://schemas.microsoft.com/office/drawing/2014/main" id="{7A1DFC22-BB8F-99FF-AEF9-02817D4BCBFA}"/>
              </a:ext>
            </a:extLst>
          </p:cNvPr>
          <p:cNvPicPr>
            <a:picLocks noChangeAspect="1"/>
          </p:cNvPicPr>
          <p:nvPr/>
        </p:nvPicPr>
        <p:blipFill>
          <a:blip r:embed="rId7"/>
          <a:stretch>
            <a:fillRect/>
          </a:stretch>
        </p:blipFill>
        <p:spPr>
          <a:xfrm>
            <a:off x="6331356" y="8517028"/>
            <a:ext cx="2413621" cy="1750115"/>
          </a:xfrm>
          <a:prstGeom prst="rect">
            <a:avLst/>
          </a:prstGeom>
          <a:ln>
            <a:solidFill>
              <a:schemeClr val="bg1">
                <a:lumMod val="50000"/>
              </a:schemeClr>
            </a:solidFill>
          </a:ln>
        </p:spPr>
      </p:pic>
      <p:pic>
        <p:nvPicPr>
          <p:cNvPr id="161" name="Picture 160" descr="Screenshot of the Plain Language Checklist">
            <a:extLst>
              <a:ext uri="{FF2B5EF4-FFF2-40B4-BE49-F238E27FC236}">
                <a16:creationId xmlns:a16="http://schemas.microsoft.com/office/drawing/2014/main" id="{EE34D386-8438-984D-C885-D7F30FCBA5EC}"/>
              </a:ext>
            </a:extLst>
          </p:cNvPr>
          <p:cNvPicPr>
            <a:picLocks noChangeAspect="1"/>
          </p:cNvPicPr>
          <p:nvPr/>
        </p:nvPicPr>
        <p:blipFill>
          <a:blip r:embed="rId8"/>
          <a:stretch>
            <a:fillRect/>
          </a:stretch>
        </p:blipFill>
        <p:spPr>
          <a:xfrm>
            <a:off x="9369528" y="9154565"/>
            <a:ext cx="2734258" cy="900650"/>
          </a:xfrm>
          <a:prstGeom prst="rect">
            <a:avLst/>
          </a:prstGeom>
          <a:ln>
            <a:solidFill>
              <a:schemeClr val="bg1">
                <a:lumMod val="50000"/>
              </a:schemeClr>
            </a:solidFill>
          </a:ln>
        </p:spPr>
      </p:pic>
      <p:pic>
        <p:nvPicPr>
          <p:cNvPr id="162" name="Picture 161">
            <a:extLst>
              <a:ext uri="{FF2B5EF4-FFF2-40B4-BE49-F238E27FC236}">
                <a16:creationId xmlns:a16="http://schemas.microsoft.com/office/drawing/2014/main" id="{E1A95AB1-806B-81B2-5468-E87042F81E9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969239" y="9198463"/>
            <a:ext cx="1889181" cy="1061996"/>
          </a:xfrm>
          <a:prstGeom prst="rect">
            <a:avLst/>
          </a:prstGeom>
          <a:ln>
            <a:solidFill>
              <a:schemeClr val="bg1">
                <a:lumMod val="50000"/>
              </a:schemeClr>
            </a:solidFill>
          </a:ln>
        </p:spPr>
      </p:pic>
      <p:grpSp>
        <p:nvGrpSpPr>
          <p:cNvPr id="163" name="Dots">
            <a:extLst>
              <a:ext uri="{FF2B5EF4-FFF2-40B4-BE49-F238E27FC236}">
                <a16:creationId xmlns:a16="http://schemas.microsoft.com/office/drawing/2014/main" id="{C2237B84-97D1-DB2F-DAC5-42F31FB4BA37}"/>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4" name="Oval 163">
              <a:extLst>
                <a:ext uri="{FF2B5EF4-FFF2-40B4-BE49-F238E27FC236}">
                  <a16:creationId xmlns:a16="http://schemas.microsoft.com/office/drawing/2014/main" id="{4D889945-ADD2-4D18-09AF-CC629FBAF5FB}"/>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6" name="Oval 165">
              <a:extLst>
                <a:ext uri="{FF2B5EF4-FFF2-40B4-BE49-F238E27FC236}">
                  <a16:creationId xmlns:a16="http://schemas.microsoft.com/office/drawing/2014/main" id="{2F4B0B4C-15B5-B3AD-4B6E-C601CCBD821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7" name="Oval 166">
              <a:extLst>
                <a:ext uri="{FF2B5EF4-FFF2-40B4-BE49-F238E27FC236}">
                  <a16:creationId xmlns:a16="http://schemas.microsoft.com/office/drawing/2014/main" id="{1DEA7B91-8956-C528-BE5E-0EFCD4060B8C}"/>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8" name="Oval 167">
              <a:extLst>
                <a:ext uri="{FF2B5EF4-FFF2-40B4-BE49-F238E27FC236}">
                  <a16:creationId xmlns:a16="http://schemas.microsoft.com/office/drawing/2014/main" id="{6278E8E4-5BD2-EB75-4B0C-E2133E32967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96374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124">
          <a:extLst>
            <a:ext uri="{FF2B5EF4-FFF2-40B4-BE49-F238E27FC236}">
              <a16:creationId xmlns:a16="http://schemas.microsoft.com/office/drawing/2014/main" id="{C1605484-0D0C-E69C-B43E-991CDD4EB259}"/>
            </a:ext>
          </a:extLst>
        </p:cNvPr>
        <p:cNvGrpSpPr/>
        <p:nvPr/>
      </p:nvGrpSpPr>
      <p:grpSpPr>
        <a:xfrm>
          <a:off x="0" y="0"/>
          <a:ext cx="0" cy="0"/>
          <a:chOff x="0" y="0"/>
          <a:chExt cx="0" cy="0"/>
        </a:xfrm>
      </p:grpSpPr>
      <p:grpSp>
        <p:nvGrpSpPr>
          <p:cNvPr id="4" name="Dots">
            <a:extLst>
              <a:ext uri="{FF2B5EF4-FFF2-40B4-BE49-F238E27FC236}">
                <a16:creationId xmlns:a16="http://schemas.microsoft.com/office/drawing/2014/main" id="{01076D48-8071-6BD1-AAB7-22F6600F71CF}"/>
              </a:ext>
              <a:ext uri="{C183D7F6-B498-43B3-948B-1728B52AA6E4}">
                <adec:decorative xmlns:adec="http://schemas.microsoft.com/office/drawing/2017/decorative" val="1"/>
              </a:ext>
            </a:extLst>
          </p:cNvPr>
          <p:cNvGrpSpPr/>
          <p:nvPr/>
        </p:nvGrpSpPr>
        <p:grpSpPr>
          <a:xfrm>
            <a:off x="1028700" y="8745142"/>
            <a:ext cx="1883814" cy="313742"/>
            <a:chOff x="1027337" y="6413043"/>
            <a:chExt cx="1883814" cy="313742"/>
          </a:xfrm>
        </p:grpSpPr>
        <p:sp>
          <p:nvSpPr>
            <p:cNvPr id="5" name="Oval 4">
              <a:extLst>
                <a:ext uri="{FF2B5EF4-FFF2-40B4-BE49-F238E27FC236}">
                  <a16:creationId xmlns:a16="http://schemas.microsoft.com/office/drawing/2014/main" id="{5DE34C12-12FB-248C-456B-1297DE9E6D2E}"/>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67D4C46B-CED9-9702-6C5E-6E91C191507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0636536B-4EF0-DDEA-9EF7-24EB4909E79D}"/>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CDDA9772-2B50-478D-C3B3-B26A71DCCBF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Capitol">
            <a:extLst>
              <a:ext uri="{FF2B5EF4-FFF2-40B4-BE49-F238E27FC236}">
                <a16:creationId xmlns:a16="http://schemas.microsoft.com/office/drawing/2014/main" id="{92CCB0CB-A716-6650-18B6-C47C27853E41}"/>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125" name="Header Text">
            <a:extLst>
              <a:ext uri="{FF2B5EF4-FFF2-40B4-BE49-F238E27FC236}">
                <a16:creationId xmlns:a16="http://schemas.microsoft.com/office/drawing/2014/main" id="{5A4BD8C4-33B0-58AB-1143-FAE2185C40E3}"/>
              </a:ext>
            </a:extLst>
          </p:cNvPr>
          <p:cNvSpPr txBox="1">
            <a:spLocks noGrp="1"/>
          </p:cNvSpPr>
          <p:nvPr>
            <p:ph type="title" idx="4294967295"/>
          </p:nvPr>
        </p:nvSpPr>
        <p:spPr>
          <a:xfrm>
            <a:off x="1028700" y="2835832"/>
            <a:ext cx="10489629" cy="472744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Module 4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Document Accessibility Features</a:t>
            </a:r>
            <a:endParaRPr kumimoji="0" lang="en-US" sz="105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148790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a:extLst>
            <a:ext uri="{FF2B5EF4-FFF2-40B4-BE49-F238E27FC236}">
              <a16:creationId xmlns:a16="http://schemas.microsoft.com/office/drawing/2014/main" id="{1D9FED3F-3EA8-CAA9-10BC-3EBD29A09F9B}"/>
            </a:ext>
          </a:extLst>
        </p:cNvPr>
        <p:cNvGrpSpPr/>
        <p:nvPr/>
      </p:nvGrpSpPr>
      <p:grpSpPr>
        <a:xfrm>
          <a:off x="0" y="0"/>
          <a:ext cx="0" cy="0"/>
          <a:chOff x="0" y="0"/>
          <a:chExt cx="0" cy="0"/>
        </a:xfrm>
      </p:grpSpPr>
      <p:sp>
        <p:nvSpPr>
          <p:cNvPr id="2" name="Agenda Header">
            <a:extLst>
              <a:ext uri="{FF2B5EF4-FFF2-40B4-BE49-F238E27FC236}">
                <a16:creationId xmlns:a16="http://schemas.microsoft.com/office/drawing/2014/main" id="{9623CF22-BE95-0736-390E-C9AB88CF6441}"/>
              </a:ext>
            </a:extLst>
          </p:cNvPr>
          <p:cNvSpPr txBox="1">
            <a:spLocks noGrp="1"/>
          </p:cNvSpPr>
          <p:nvPr>
            <p:ph type="title" idx="4294967295"/>
          </p:nvPr>
        </p:nvSpPr>
        <p:spPr>
          <a:xfrm>
            <a:off x="1648584" y="2100786"/>
            <a:ext cx="16014575" cy="77559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Document Accessibility Features </a:t>
            </a:r>
            <a:endParaRPr kumimoji="0" lang="en-US" sz="14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5" name="Agenda">
            <a:extLst>
              <a:ext uri="{FF2B5EF4-FFF2-40B4-BE49-F238E27FC236}">
                <a16:creationId xmlns:a16="http://schemas.microsoft.com/office/drawing/2014/main" id="{829167F3-7F0C-731B-484B-726620746DB1}"/>
              </a:ext>
            </a:extLst>
          </p:cNvPr>
          <p:cNvSpPr txBox="1"/>
          <p:nvPr/>
        </p:nvSpPr>
        <p:spPr>
          <a:xfrm>
            <a:off x="2139042" y="3354122"/>
            <a:ext cx="12689478" cy="5171737"/>
          </a:xfrm>
          <a:prstGeom prst="rect">
            <a:avLst/>
          </a:prstGeom>
          <a:noFill/>
        </p:spPr>
        <p:txBody>
          <a:bodyPr wrap="square" rtlCol="0">
            <a:spAutoFit/>
          </a:bodyPr>
          <a:lstStyle/>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Text &amp; Non-Text Color Contrast</a:t>
            </a:r>
          </a:p>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Alternative Text for Images</a:t>
            </a:r>
          </a:p>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Structured Headings</a:t>
            </a:r>
          </a:p>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Structured Data Tables</a:t>
            </a:r>
          </a:p>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Descriptive Hyperlinks</a:t>
            </a:r>
          </a:p>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Descriptive Title within Document Properties</a:t>
            </a:r>
          </a:p>
          <a:p>
            <a:pPr marL="514350" indent="-514350">
              <a:lnSpc>
                <a:spcPct val="150000"/>
              </a:lnSpc>
              <a:buClr>
                <a:srgbClr val="8F7043"/>
              </a:buClr>
              <a:buFont typeface="+mj-lt"/>
              <a:buAutoNum type="arabicPeriod"/>
            </a:pPr>
            <a:r>
              <a:rPr lang="en-US" sz="3200">
                <a:latin typeface="Calibri" panose="020F0502020204030204" pitchFamily="34" charset="0"/>
                <a:ea typeface="Calibri" panose="020F0502020204030204" pitchFamily="34" charset="0"/>
                <a:cs typeface="Calibri" panose="020F0502020204030204" pitchFamily="34" charset="0"/>
              </a:rPr>
              <a:t>Other Accessibility Tips</a:t>
            </a:r>
          </a:p>
        </p:txBody>
      </p:sp>
      <p:grpSp>
        <p:nvGrpSpPr>
          <p:cNvPr id="8" name="Dots">
            <a:extLst>
              <a:ext uri="{FF2B5EF4-FFF2-40B4-BE49-F238E27FC236}">
                <a16:creationId xmlns:a16="http://schemas.microsoft.com/office/drawing/2014/main" id="{78B78B2D-1316-9C2A-6A34-2D12A00EA2B9}"/>
              </a:ext>
              <a:ext uri="{C183D7F6-B498-43B3-948B-1728B52AA6E4}">
                <adec:decorative xmlns:adec="http://schemas.microsoft.com/office/drawing/2017/decorative" val="1"/>
              </a:ext>
            </a:extLst>
          </p:cNvPr>
          <p:cNvGrpSpPr/>
          <p:nvPr/>
        </p:nvGrpSpPr>
        <p:grpSpPr>
          <a:xfrm>
            <a:off x="15971519" y="9616440"/>
            <a:ext cx="1822267" cy="310929"/>
            <a:chOff x="14486635" y="9703837"/>
            <a:chExt cx="1341192" cy="223532"/>
          </a:xfrm>
        </p:grpSpPr>
        <p:sp>
          <p:nvSpPr>
            <p:cNvPr id="9" name="Oval 8">
              <a:extLst>
                <a:ext uri="{FF2B5EF4-FFF2-40B4-BE49-F238E27FC236}">
                  <a16:creationId xmlns:a16="http://schemas.microsoft.com/office/drawing/2014/main" id="{6B759FC4-63EC-B793-B5CD-E90981070712}"/>
                </a:ext>
              </a:extLst>
            </p:cNvPr>
            <p:cNvSpPr/>
            <p:nvPr/>
          </p:nvSpPr>
          <p:spPr>
            <a:xfrm>
              <a:off x="14486635" y="9703837"/>
              <a:ext cx="223532" cy="22353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Oval 9">
              <a:extLst>
                <a:ext uri="{FF2B5EF4-FFF2-40B4-BE49-F238E27FC236}">
                  <a16:creationId xmlns:a16="http://schemas.microsoft.com/office/drawing/2014/main" id="{A55CA947-9338-88D6-670E-E4051D8C1B72}"/>
                </a:ext>
              </a:extLst>
            </p:cNvPr>
            <p:cNvSpPr/>
            <p:nvPr/>
          </p:nvSpPr>
          <p:spPr>
            <a:xfrm>
              <a:off x="14858753" y="9703837"/>
              <a:ext cx="223532" cy="22353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val 10">
              <a:extLst>
                <a:ext uri="{FF2B5EF4-FFF2-40B4-BE49-F238E27FC236}">
                  <a16:creationId xmlns:a16="http://schemas.microsoft.com/office/drawing/2014/main" id="{6B2A7858-F673-CB85-BF09-AEDBA7251C78}"/>
                </a:ext>
              </a:extLst>
            </p:cNvPr>
            <p:cNvSpPr/>
            <p:nvPr/>
          </p:nvSpPr>
          <p:spPr>
            <a:xfrm>
              <a:off x="15230871" y="9703837"/>
              <a:ext cx="223532" cy="22353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669E8FF5-45D1-5060-E7BA-109A38027642}"/>
                </a:ext>
              </a:extLst>
            </p:cNvPr>
            <p:cNvSpPr/>
            <p:nvPr/>
          </p:nvSpPr>
          <p:spPr>
            <a:xfrm>
              <a:off x="15604295" y="9703837"/>
              <a:ext cx="223532" cy="22353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284118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286F0BF3-2EF0-778E-2B6A-EE0F623E9377}"/>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563DB4D-3BA1-D830-B288-F45089EB61F9}"/>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Text &amp; Color Contrast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68843BCF-6CA8-006A-BFB5-0EDBE3E33839}"/>
              </a:ext>
            </a:extLst>
          </p:cNvPr>
          <p:cNvSpPr txBox="1"/>
          <p:nvPr/>
        </p:nvSpPr>
        <p:spPr>
          <a:xfrm>
            <a:off x="1028699" y="3127250"/>
            <a:ext cx="16040101" cy="8183779"/>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Contrast is a measure of the difference in perceived “luminance” or brightness between two colors.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Minimum 4.5:1 ratio for regular sized text</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(&lt;18pt+ or &lt;14pt+ bold)</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Minimum 3:1 ratio for large sized text </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(18pt+ or 14pt+ bold)</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Exception: Logos</a:t>
            </a:r>
          </a:p>
          <a:p>
            <a:pPr marL="0" indent="0">
              <a:lnSpc>
                <a:spcPct val="120000"/>
              </a:lnSpc>
              <a:buNone/>
            </a:pPr>
            <a:r>
              <a:rPr lang="en-US" sz="2800" b="1">
                <a:latin typeface="Calibri" panose="020F0502020204030204" pitchFamily="34" charset="0"/>
                <a:ea typeface="Calibri" panose="020F0502020204030204" pitchFamily="34" charset="0"/>
                <a:cs typeface="Calibri" panose="020F0502020204030204" pitchFamily="34" charset="0"/>
              </a:rPr>
              <a:t>Users impacted: </a:t>
            </a:r>
            <a:r>
              <a:rPr lang="en-US" sz="2800">
                <a:latin typeface="Calibri" panose="020F0502020204030204" pitchFamily="34" charset="0"/>
                <a:ea typeface="Calibri" panose="020F0502020204030204" pitchFamily="34" charset="0"/>
                <a:cs typeface="Calibri" panose="020F0502020204030204" pitchFamily="34" charset="0"/>
              </a:rPr>
              <a:t>Low vision, colorblindness, aging, </a:t>
            </a:r>
            <a:br>
              <a:rPr lang="en-US" sz="2800">
                <a:latin typeface="Calibri" panose="020F0502020204030204" pitchFamily="34" charset="0"/>
                <a:ea typeface="Calibri" panose="020F0502020204030204" pitchFamily="34" charset="0"/>
                <a:cs typeface="Calibri" panose="020F0502020204030204" pitchFamily="34" charset="0"/>
              </a:rPr>
            </a:br>
            <a:r>
              <a:rPr lang="en-US" sz="2800">
                <a:latin typeface="Calibri" panose="020F0502020204030204" pitchFamily="34" charset="0"/>
                <a:ea typeface="Calibri" panose="020F0502020204030204" pitchFamily="34" charset="0"/>
                <a:cs typeface="Calibri" panose="020F0502020204030204" pitchFamily="34" charset="0"/>
              </a:rPr>
              <a:t>cognitive impairments, those in bright environments.</a:t>
            </a:r>
          </a:p>
          <a:p>
            <a:pPr marL="0" indent="0">
              <a:lnSpc>
                <a:spcPct val="120000"/>
              </a:lnSpc>
              <a:buNone/>
            </a:pPr>
            <a:br>
              <a:rPr lang="en-US" sz="2800">
                <a:latin typeface="Calibri" panose="020F0502020204030204" pitchFamily="34" charset="0"/>
                <a:ea typeface="Calibri" panose="020F0502020204030204" pitchFamily="34" charset="0"/>
                <a:cs typeface="Calibri" panose="020F0502020204030204" pitchFamily="34" charset="0"/>
              </a:rPr>
            </a:br>
            <a:r>
              <a:rPr lang="en-US" sz="2800">
                <a:latin typeface="Calibri" panose="020F0502020204030204" pitchFamily="34" charset="0"/>
                <a:ea typeface="Calibri" panose="020F0502020204030204" pitchFamily="34" charset="0"/>
                <a:cs typeface="Calibri" panose="020F0502020204030204" pitchFamily="34" charset="0"/>
              </a:rPr>
              <a:t>Free tools to test color contrast</a:t>
            </a: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9" name="Picture 8" descr="Screnshot of using Colour contrast analyser to use the eyedropper tool to pick website color and test contrast. ">
            <a:extLst>
              <a:ext uri="{FF2B5EF4-FFF2-40B4-BE49-F238E27FC236}">
                <a16:creationId xmlns:a16="http://schemas.microsoft.com/office/drawing/2014/main" id="{1B5485F9-38C5-058D-2933-9571B1E46F9E}"/>
              </a:ext>
            </a:extLst>
          </p:cNvPr>
          <p:cNvPicPr>
            <a:picLocks noChangeAspect="1"/>
          </p:cNvPicPr>
          <p:nvPr/>
        </p:nvPicPr>
        <p:blipFill>
          <a:blip r:embed="rId3"/>
          <a:stretch>
            <a:fillRect/>
          </a:stretch>
        </p:blipFill>
        <p:spPr>
          <a:xfrm>
            <a:off x="11550622" y="4343400"/>
            <a:ext cx="5996762" cy="5431906"/>
          </a:xfrm>
          <a:prstGeom prst="rect">
            <a:avLst/>
          </a:prstGeom>
        </p:spPr>
      </p:pic>
      <p:grpSp>
        <p:nvGrpSpPr>
          <p:cNvPr id="10" name="Dots">
            <a:extLst>
              <a:ext uri="{FF2B5EF4-FFF2-40B4-BE49-F238E27FC236}">
                <a16:creationId xmlns:a16="http://schemas.microsoft.com/office/drawing/2014/main" id="{B1F134A4-FCE5-0EF5-EF9F-CE47BCE03752}"/>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1" name="Oval 10">
              <a:extLst>
                <a:ext uri="{FF2B5EF4-FFF2-40B4-BE49-F238E27FC236}">
                  <a16:creationId xmlns:a16="http://schemas.microsoft.com/office/drawing/2014/main" id="{62A687BE-5BE8-8BD5-CD36-2B46A3FF26A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48C3956D-4D7B-4903-750A-2F75B32E65E3}"/>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E86E19A6-010C-6A73-481C-C7FF9413D30D}"/>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Oval 13">
              <a:extLst>
                <a:ext uri="{FF2B5EF4-FFF2-40B4-BE49-F238E27FC236}">
                  <a16:creationId xmlns:a16="http://schemas.microsoft.com/office/drawing/2014/main" id="{A32E31AA-B329-2C37-E765-C704020A4651}"/>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955767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CD0BDC09-FA56-4CFF-9F35-77134B805E46}"/>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E560A138-9D2D-FBA7-722A-9107ADA2400E}"/>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Non-Text Color Contrast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64B05F83-A515-B5BC-37BA-4B992E11CF3A}"/>
              </a:ext>
            </a:extLst>
          </p:cNvPr>
          <p:cNvSpPr txBox="1"/>
          <p:nvPr/>
        </p:nvSpPr>
        <p:spPr>
          <a:xfrm>
            <a:off x="1028699" y="3127250"/>
            <a:ext cx="16040101" cy="3893374"/>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Non-text examples include:</a:t>
            </a:r>
          </a:p>
          <a:p>
            <a:pPr marL="1082675" lvl="8" indent="-503238">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Form field outline or a checkbox</a:t>
            </a:r>
          </a:p>
          <a:p>
            <a:pPr marL="1082675" lvl="8" indent="-503238">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Graphical object like a print icon button </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or bars in a bar chart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Minimum 3:1 Ratio</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2" name="Picture 1" descr="Screnshot of the webaim contrast checker and use of the color dorpper">
            <a:extLst>
              <a:ext uri="{FF2B5EF4-FFF2-40B4-BE49-F238E27FC236}">
                <a16:creationId xmlns:a16="http://schemas.microsoft.com/office/drawing/2014/main" id="{0D30D6B7-A438-5667-656F-0F0E52F00B22}"/>
              </a:ext>
            </a:extLst>
          </p:cNvPr>
          <p:cNvPicPr>
            <a:picLocks noChangeAspect="1"/>
          </p:cNvPicPr>
          <p:nvPr/>
        </p:nvPicPr>
        <p:blipFill>
          <a:blip r:embed="rId3"/>
          <a:stretch>
            <a:fillRect/>
          </a:stretch>
        </p:blipFill>
        <p:spPr>
          <a:xfrm>
            <a:off x="11902440" y="2317553"/>
            <a:ext cx="5732165" cy="5493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Bar chart with blue bars">
            <a:extLst>
              <a:ext uri="{FF2B5EF4-FFF2-40B4-BE49-F238E27FC236}">
                <a16:creationId xmlns:a16="http://schemas.microsoft.com/office/drawing/2014/main" id="{E6568009-739E-E259-9EDF-BD94DE911B32}"/>
              </a:ext>
            </a:extLst>
          </p:cNvPr>
          <p:cNvPicPr>
            <a:picLocks noChangeAspect="1"/>
          </p:cNvPicPr>
          <p:nvPr/>
        </p:nvPicPr>
        <p:blipFill>
          <a:blip r:embed="rId4"/>
          <a:stretch>
            <a:fillRect/>
          </a:stretch>
        </p:blipFill>
        <p:spPr>
          <a:xfrm>
            <a:off x="1785127" y="6908041"/>
            <a:ext cx="3824572" cy="2873750"/>
          </a:xfrm>
          <a:prstGeom prst="rect">
            <a:avLst/>
          </a:prstGeom>
        </p:spPr>
      </p:pic>
      <p:pic>
        <p:nvPicPr>
          <p:cNvPr id="11" name="Picture 10" descr="Email icon with teal background showing non-text contrast">
            <a:extLst>
              <a:ext uri="{FF2B5EF4-FFF2-40B4-BE49-F238E27FC236}">
                <a16:creationId xmlns:a16="http://schemas.microsoft.com/office/drawing/2014/main" id="{AB7FA1B2-5FAB-19D9-3E81-032346A5781D}"/>
              </a:ext>
            </a:extLst>
          </p:cNvPr>
          <p:cNvPicPr>
            <a:picLocks noChangeAspect="1"/>
          </p:cNvPicPr>
          <p:nvPr/>
        </p:nvPicPr>
        <p:blipFill>
          <a:blip r:embed="rId5"/>
          <a:stretch>
            <a:fillRect/>
          </a:stretch>
        </p:blipFill>
        <p:spPr>
          <a:xfrm>
            <a:off x="8272827" y="6490173"/>
            <a:ext cx="1147407" cy="1147407"/>
          </a:xfrm>
          <a:prstGeom prst="rect">
            <a:avLst/>
          </a:prstGeom>
        </p:spPr>
      </p:pic>
      <p:pic>
        <p:nvPicPr>
          <p:cNvPr id="12" name="Picture 11" descr="Screenshot of non-text contrast">
            <a:extLst>
              <a:ext uri="{FF2B5EF4-FFF2-40B4-BE49-F238E27FC236}">
                <a16:creationId xmlns:a16="http://schemas.microsoft.com/office/drawing/2014/main" id="{83472844-7972-DF17-68B1-BB3996D2012E}"/>
              </a:ext>
            </a:extLst>
          </p:cNvPr>
          <p:cNvPicPr>
            <a:picLocks noChangeAspect="1"/>
          </p:cNvPicPr>
          <p:nvPr/>
        </p:nvPicPr>
        <p:blipFill>
          <a:blip r:embed="rId6"/>
          <a:stretch>
            <a:fillRect/>
          </a:stretch>
        </p:blipFill>
        <p:spPr>
          <a:xfrm>
            <a:off x="5861098" y="8254538"/>
            <a:ext cx="6536006" cy="1392382"/>
          </a:xfrm>
          <a:prstGeom prst="rect">
            <a:avLst/>
          </a:prstGeom>
        </p:spPr>
      </p:pic>
      <p:grpSp>
        <p:nvGrpSpPr>
          <p:cNvPr id="13" name="Dots">
            <a:extLst>
              <a:ext uri="{FF2B5EF4-FFF2-40B4-BE49-F238E27FC236}">
                <a16:creationId xmlns:a16="http://schemas.microsoft.com/office/drawing/2014/main" id="{7EDE7FA7-E6CD-3F4F-E676-FCF30D561D50}"/>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4" name="Oval 13">
              <a:extLst>
                <a:ext uri="{FF2B5EF4-FFF2-40B4-BE49-F238E27FC236}">
                  <a16:creationId xmlns:a16="http://schemas.microsoft.com/office/drawing/2014/main" id="{0C058546-514E-4E7F-2DF2-B89060270489}"/>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Oval 14">
              <a:extLst>
                <a:ext uri="{FF2B5EF4-FFF2-40B4-BE49-F238E27FC236}">
                  <a16:creationId xmlns:a16="http://schemas.microsoft.com/office/drawing/2014/main" id="{3ED99894-74D5-4696-AB83-6AB9887F2166}"/>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Oval 15">
              <a:extLst>
                <a:ext uri="{FF2B5EF4-FFF2-40B4-BE49-F238E27FC236}">
                  <a16:creationId xmlns:a16="http://schemas.microsoft.com/office/drawing/2014/main" id="{31D9539F-F349-2F3A-B1DA-35D432DFE5B4}"/>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Oval 16">
              <a:extLst>
                <a:ext uri="{FF2B5EF4-FFF2-40B4-BE49-F238E27FC236}">
                  <a16:creationId xmlns:a16="http://schemas.microsoft.com/office/drawing/2014/main" id="{CB81E656-C652-230F-F327-7FF00B6FA782}"/>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860445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60552B67-9757-69BB-548B-041A045F4C6F}"/>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2E7E0615-EE8C-AC05-60C0-75CD9D6DF4FA}"/>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Heading Structure</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 name="Dots">
            <a:extLst>
              <a:ext uri="{FF2B5EF4-FFF2-40B4-BE49-F238E27FC236}">
                <a16:creationId xmlns:a16="http://schemas.microsoft.com/office/drawing/2014/main" id="{87863FC6-1264-B9FF-C23F-6F2AC0C87294}"/>
              </a:ext>
              <a:ext uri="{C183D7F6-B498-43B3-948B-1728B52AA6E4}">
                <adec:decorative xmlns:adec="http://schemas.microsoft.com/office/drawing/2017/decorative" val="1"/>
              </a:ext>
            </a:extLst>
          </p:cNvPr>
          <p:cNvGrpSpPr/>
          <p:nvPr/>
        </p:nvGrpSpPr>
        <p:grpSpPr>
          <a:xfrm>
            <a:off x="1104899" y="2400436"/>
            <a:ext cx="1883814" cy="313742"/>
            <a:chOff x="1027337" y="6413043"/>
            <a:chExt cx="1883814" cy="313742"/>
          </a:xfrm>
        </p:grpSpPr>
        <p:sp>
          <p:nvSpPr>
            <p:cNvPr id="4" name="Oval 3">
              <a:extLst>
                <a:ext uri="{FF2B5EF4-FFF2-40B4-BE49-F238E27FC236}">
                  <a16:creationId xmlns:a16="http://schemas.microsoft.com/office/drawing/2014/main" id="{816593D2-11CB-BC77-83EE-B1265FD840E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Oval 4">
              <a:extLst>
                <a:ext uri="{FF2B5EF4-FFF2-40B4-BE49-F238E27FC236}">
                  <a16:creationId xmlns:a16="http://schemas.microsoft.com/office/drawing/2014/main" id="{DA59A0AE-A6D7-C420-51EF-8DBADCA3358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13563266-8245-3A74-39C5-B188BF599F0B}"/>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582CA4B1-44E0-1CEB-020F-0E8884FF1391}"/>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8" name="Body Copy">
            <a:extLst>
              <a:ext uri="{FF2B5EF4-FFF2-40B4-BE49-F238E27FC236}">
                <a16:creationId xmlns:a16="http://schemas.microsoft.com/office/drawing/2014/main" id="{6919D2E0-8A5A-3C01-BA87-AA8B5C994FEE}"/>
              </a:ext>
            </a:extLst>
          </p:cNvPr>
          <p:cNvSpPr txBox="1"/>
          <p:nvPr/>
        </p:nvSpPr>
        <p:spPr>
          <a:xfrm>
            <a:off x="1028699" y="3127250"/>
            <a:ext cx="16040101" cy="2403735"/>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Create a uniform heading structure through use of styles. This allows screen reader navigation.</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This also gives the ability to quickly create a table of contents.</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9" name="Picture 8" descr="Screenshot of applying Heading 1 styling to the main document subject">
            <a:extLst>
              <a:ext uri="{FF2B5EF4-FFF2-40B4-BE49-F238E27FC236}">
                <a16:creationId xmlns:a16="http://schemas.microsoft.com/office/drawing/2014/main" id="{1029D7C1-99D6-F9D6-F6E0-DA2F04CFCDF8}"/>
              </a:ext>
            </a:extLst>
          </p:cNvPr>
          <p:cNvPicPr>
            <a:picLocks noChangeAspect="1"/>
          </p:cNvPicPr>
          <p:nvPr/>
        </p:nvPicPr>
        <p:blipFill>
          <a:blip r:embed="rId3"/>
          <a:stretch>
            <a:fillRect/>
          </a:stretch>
        </p:blipFill>
        <p:spPr>
          <a:xfrm>
            <a:off x="1628256" y="6045901"/>
            <a:ext cx="6433704" cy="3058052"/>
          </a:xfrm>
          <a:prstGeom prst="rect">
            <a:avLst/>
          </a:prstGeom>
          <a:ln w="12700">
            <a:solidFill>
              <a:schemeClr val="tx1"/>
            </a:solidFill>
          </a:ln>
        </p:spPr>
      </p:pic>
      <p:pic>
        <p:nvPicPr>
          <p:cNvPr id="13" name="Picture 12" descr="Screenshot of inserting a table of contents in Word.">
            <a:extLst>
              <a:ext uri="{FF2B5EF4-FFF2-40B4-BE49-F238E27FC236}">
                <a16:creationId xmlns:a16="http://schemas.microsoft.com/office/drawing/2014/main" id="{B3BBA8FA-51B8-15D4-3AE3-AD58E56E097A}"/>
              </a:ext>
            </a:extLst>
          </p:cNvPr>
          <p:cNvPicPr>
            <a:picLocks noChangeAspect="1"/>
          </p:cNvPicPr>
          <p:nvPr/>
        </p:nvPicPr>
        <p:blipFill>
          <a:blip r:embed="rId4"/>
          <a:stretch>
            <a:fillRect/>
          </a:stretch>
        </p:blipFill>
        <p:spPr>
          <a:xfrm>
            <a:off x="8464992" y="6057773"/>
            <a:ext cx="6595696" cy="3046179"/>
          </a:xfrm>
          <a:prstGeom prst="rect">
            <a:avLst/>
          </a:prstGeom>
          <a:ln w="12700">
            <a:solidFill>
              <a:schemeClr val="tx1"/>
            </a:solidFill>
          </a:ln>
        </p:spPr>
      </p:pic>
    </p:spTree>
    <p:extLst>
      <p:ext uri="{BB962C8B-B14F-4D97-AF65-F5344CB8AC3E}">
        <p14:creationId xmlns:p14="http://schemas.microsoft.com/office/powerpoint/2010/main" val="1753557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2" name="Agenda Header">
            <a:extLst>
              <a:ext uri="{FF2B5EF4-FFF2-40B4-BE49-F238E27FC236}">
                <a16:creationId xmlns:a16="http://schemas.microsoft.com/office/drawing/2014/main" id="{A26F232B-BE1F-0A20-22B3-521D813EBC68}"/>
              </a:ext>
            </a:extLst>
          </p:cNvPr>
          <p:cNvSpPr txBox="1">
            <a:spLocks noGrp="1"/>
          </p:cNvSpPr>
          <p:nvPr>
            <p:ph type="title" idx="4294967295"/>
          </p:nvPr>
        </p:nvSpPr>
        <p:spPr>
          <a:xfrm>
            <a:off x="1648585" y="2100786"/>
            <a:ext cx="9275100" cy="77559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Agenda</a:t>
            </a:r>
            <a:endParaRPr kumimoji="0" lang="en-US" sz="14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5" name="Agenda">
            <a:extLst>
              <a:ext uri="{FF2B5EF4-FFF2-40B4-BE49-F238E27FC236}">
                <a16:creationId xmlns:a16="http://schemas.microsoft.com/office/drawing/2014/main" id="{74E1786D-8415-F792-C440-43B121E8E3BC}"/>
              </a:ext>
            </a:extLst>
          </p:cNvPr>
          <p:cNvSpPr txBox="1"/>
          <p:nvPr/>
        </p:nvSpPr>
        <p:spPr>
          <a:xfrm>
            <a:off x="2139042" y="3354122"/>
            <a:ext cx="12689478" cy="4433073"/>
          </a:xfrm>
          <a:prstGeom prst="rect">
            <a:avLst/>
          </a:prstGeom>
          <a:noFill/>
        </p:spPr>
        <p:txBody>
          <a:bodyPr wrap="square" rtlCol="0">
            <a:spAutoFit/>
          </a:bodyPr>
          <a:lstStyle/>
          <a:p>
            <a:pPr>
              <a:lnSpc>
                <a:spcPct val="150000"/>
              </a:lnSpc>
            </a:pPr>
            <a:r>
              <a:rPr lang="en-US" sz="3200" b="1">
                <a:latin typeface="Calibri" panose="020F0502020204030204" pitchFamily="34" charset="0"/>
                <a:ea typeface="Calibri" panose="020F0502020204030204" pitchFamily="34" charset="0"/>
                <a:cs typeface="Calibri" panose="020F0502020204030204" pitchFamily="34" charset="0"/>
              </a:rPr>
              <a:t>Module 1: </a:t>
            </a:r>
            <a:r>
              <a:rPr lang="en-US" sz="3200">
                <a:latin typeface="Calibri" panose="020F0502020204030204" pitchFamily="34" charset="0"/>
                <a:ea typeface="Calibri" panose="020F0502020204030204" pitchFamily="34" charset="0"/>
                <a:cs typeface="Calibri" panose="020F0502020204030204" pitchFamily="34" charset="0"/>
              </a:rPr>
              <a:t>What is Web Accessibility and Who Is It For?</a:t>
            </a:r>
          </a:p>
          <a:p>
            <a:pPr>
              <a:lnSpc>
                <a:spcPct val="150000"/>
              </a:lnSpc>
            </a:pPr>
            <a:r>
              <a:rPr lang="en-US" sz="3200" b="1">
                <a:latin typeface="Calibri" panose="020F0502020204030204" pitchFamily="34" charset="0"/>
                <a:ea typeface="Calibri" panose="020F0502020204030204" pitchFamily="34" charset="0"/>
                <a:cs typeface="Calibri" panose="020F0502020204030204" pitchFamily="34" charset="0"/>
              </a:rPr>
              <a:t>Module 2: </a:t>
            </a:r>
            <a:r>
              <a:rPr lang="en-US" sz="3200">
                <a:latin typeface="Calibri" panose="020F0502020204030204" pitchFamily="34" charset="0"/>
                <a:ea typeface="Calibri" panose="020F0502020204030204" pitchFamily="34" charset="0"/>
                <a:cs typeface="Calibri" panose="020F0502020204030204" pitchFamily="34" charset="0"/>
              </a:rPr>
              <a:t>Assistive Technology &amp; Examples</a:t>
            </a:r>
          </a:p>
          <a:p>
            <a:pPr>
              <a:lnSpc>
                <a:spcPct val="150000"/>
              </a:lnSpc>
            </a:pPr>
            <a:r>
              <a:rPr lang="en-US" sz="3200" b="1">
                <a:latin typeface="Calibri" panose="020F0502020204030204" pitchFamily="34" charset="0"/>
                <a:ea typeface="Calibri" panose="020F0502020204030204" pitchFamily="34" charset="0"/>
                <a:cs typeface="Calibri" panose="020F0502020204030204" pitchFamily="34" charset="0"/>
              </a:rPr>
              <a:t>Module 3: </a:t>
            </a:r>
            <a:r>
              <a:rPr lang="en-US" sz="3200">
                <a:latin typeface="Calibri" panose="020F0502020204030204" pitchFamily="34" charset="0"/>
                <a:ea typeface="Calibri" panose="020F0502020204030204" pitchFamily="34" charset="0"/>
                <a:cs typeface="Calibri" panose="020F0502020204030204" pitchFamily="34" charset="0"/>
              </a:rPr>
              <a:t>Accessibility Law, Standards and the POUR Concept</a:t>
            </a:r>
          </a:p>
          <a:p>
            <a:pPr>
              <a:lnSpc>
                <a:spcPct val="150000"/>
              </a:lnSpc>
            </a:pPr>
            <a:r>
              <a:rPr lang="en-US" sz="3200" b="1">
                <a:latin typeface="Calibri" panose="020F0502020204030204" pitchFamily="34" charset="0"/>
                <a:ea typeface="Calibri" panose="020F0502020204030204" pitchFamily="34" charset="0"/>
                <a:cs typeface="Calibri" panose="020F0502020204030204" pitchFamily="34" charset="0"/>
              </a:rPr>
              <a:t>Module 4: </a:t>
            </a:r>
            <a:r>
              <a:rPr lang="en-US" sz="3200">
                <a:latin typeface="Calibri" panose="020F0502020204030204" pitchFamily="34" charset="0"/>
                <a:ea typeface="Calibri" panose="020F0502020204030204" pitchFamily="34" charset="0"/>
                <a:cs typeface="Calibri" panose="020F0502020204030204" pitchFamily="34" charset="0"/>
              </a:rPr>
              <a:t>Document Accessibility</a:t>
            </a:r>
          </a:p>
          <a:p>
            <a:pPr>
              <a:lnSpc>
                <a:spcPct val="150000"/>
              </a:lnSpc>
            </a:pPr>
            <a:r>
              <a:rPr lang="en-US" sz="3200" b="1">
                <a:latin typeface="Calibri" panose="020F0502020204030204" pitchFamily="34" charset="0"/>
                <a:ea typeface="Calibri" panose="020F0502020204030204" pitchFamily="34" charset="0"/>
                <a:cs typeface="Calibri" panose="020F0502020204030204" pitchFamily="34" charset="0"/>
              </a:rPr>
              <a:t>Module 5: </a:t>
            </a:r>
            <a:r>
              <a:rPr lang="en-US" sz="3200">
                <a:latin typeface="Calibri" panose="020F0502020204030204" pitchFamily="34" charset="0"/>
                <a:ea typeface="Calibri" panose="020F0502020204030204" pitchFamily="34" charset="0"/>
                <a:cs typeface="Calibri" panose="020F0502020204030204" pitchFamily="34" charset="0"/>
              </a:rPr>
              <a:t>Image Accessibility</a:t>
            </a:r>
          </a:p>
          <a:p>
            <a:pPr>
              <a:lnSpc>
                <a:spcPct val="150000"/>
              </a:lnSpc>
            </a:pPr>
            <a:r>
              <a:rPr lang="en-US" sz="3200" b="1">
                <a:latin typeface="Calibri" panose="020F0502020204030204" pitchFamily="34" charset="0"/>
                <a:ea typeface="Calibri" panose="020F0502020204030204" pitchFamily="34" charset="0"/>
                <a:cs typeface="Calibri" panose="020F0502020204030204" pitchFamily="34" charset="0"/>
              </a:rPr>
              <a:t>Module 6: </a:t>
            </a:r>
            <a:r>
              <a:rPr lang="en-US" sz="3200">
                <a:latin typeface="Calibri" panose="020F0502020204030204" pitchFamily="34" charset="0"/>
                <a:ea typeface="Calibri" panose="020F0502020204030204" pitchFamily="34" charset="0"/>
                <a:cs typeface="Calibri" panose="020F0502020204030204" pitchFamily="34" charset="0"/>
              </a:rPr>
              <a:t>Summary, Next Steps &amp; Being an Accessibility Champion</a:t>
            </a:r>
          </a:p>
        </p:txBody>
      </p:sp>
      <p:grpSp>
        <p:nvGrpSpPr>
          <p:cNvPr id="16" name="Dots">
            <a:extLst>
              <a:ext uri="{FF2B5EF4-FFF2-40B4-BE49-F238E27FC236}">
                <a16:creationId xmlns:a16="http://schemas.microsoft.com/office/drawing/2014/main" id="{FF4ECFD9-5816-DB48-84A5-5C2E1266E04D}"/>
              </a:ext>
              <a:ext uri="{C183D7F6-B498-43B3-948B-1728B52AA6E4}">
                <adec:decorative xmlns:adec="http://schemas.microsoft.com/office/drawing/2017/decorative" val="1"/>
              </a:ext>
            </a:extLst>
          </p:cNvPr>
          <p:cNvGrpSpPr/>
          <p:nvPr/>
        </p:nvGrpSpPr>
        <p:grpSpPr>
          <a:xfrm>
            <a:off x="15971519" y="9616440"/>
            <a:ext cx="1822267" cy="310929"/>
            <a:chOff x="14486635" y="9703837"/>
            <a:chExt cx="1341192" cy="223532"/>
          </a:xfrm>
        </p:grpSpPr>
        <p:sp>
          <p:nvSpPr>
            <p:cNvPr id="17" name="Oval 16">
              <a:extLst>
                <a:ext uri="{FF2B5EF4-FFF2-40B4-BE49-F238E27FC236}">
                  <a16:creationId xmlns:a16="http://schemas.microsoft.com/office/drawing/2014/main" id="{82701F12-9179-5923-5932-E6665146B4D0}"/>
                </a:ext>
              </a:extLst>
            </p:cNvPr>
            <p:cNvSpPr/>
            <p:nvPr/>
          </p:nvSpPr>
          <p:spPr>
            <a:xfrm>
              <a:off x="14486635" y="9703837"/>
              <a:ext cx="223532" cy="22353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8" name="Oval 17">
              <a:extLst>
                <a:ext uri="{FF2B5EF4-FFF2-40B4-BE49-F238E27FC236}">
                  <a16:creationId xmlns:a16="http://schemas.microsoft.com/office/drawing/2014/main" id="{4C5DD97D-7C17-3795-6880-A7A1E61268C9}"/>
                </a:ext>
              </a:extLst>
            </p:cNvPr>
            <p:cNvSpPr/>
            <p:nvPr/>
          </p:nvSpPr>
          <p:spPr>
            <a:xfrm>
              <a:off x="14858753" y="9703837"/>
              <a:ext cx="223532" cy="22353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9" name="Oval 18">
              <a:extLst>
                <a:ext uri="{FF2B5EF4-FFF2-40B4-BE49-F238E27FC236}">
                  <a16:creationId xmlns:a16="http://schemas.microsoft.com/office/drawing/2014/main" id="{86D96448-3113-4667-EC22-47476C01B920}"/>
                </a:ext>
              </a:extLst>
            </p:cNvPr>
            <p:cNvSpPr/>
            <p:nvPr/>
          </p:nvSpPr>
          <p:spPr>
            <a:xfrm>
              <a:off x="15230871" y="9703837"/>
              <a:ext cx="223532" cy="22353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0" name="Oval 19">
              <a:extLst>
                <a:ext uri="{FF2B5EF4-FFF2-40B4-BE49-F238E27FC236}">
                  <a16:creationId xmlns:a16="http://schemas.microsoft.com/office/drawing/2014/main" id="{9BF937F6-9B9F-F88C-80EB-25D9B3F11BB9}"/>
                </a:ext>
              </a:extLst>
            </p:cNvPr>
            <p:cNvSpPr/>
            <p:nvPr/>
          </p:nvSpPr>
          <p:spPr>
            <a:xfrm>
              <a:off x="15604295" y="9703837"/>
              <a:ext cx="223532" cy="22353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951E11EF-22FC-0243-6C5B-BDCAB0BDB27E}"/>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08C6181C-EA4C-0BE0-E798-33CBC4B6DCEF}"/>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Data Tables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0D98AA63-71F2-6268-D71A-044F367F60D8}"/>
              </a:ext>
            </a:extLst>
          </p:cNvPr>
          <p:cNvSpPr txBox="1"/>
          <p:nvPr/>
        </p:nvSpPr>
        <p:spPr>
          <a:xfrm>
            <a:off x="1028699" y="3127250"/>
            <a:ext cx="16040101" cy="5229124"/>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Accessible data tables need a clear table structure and table headers to help guide a screen reader user.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To add headers to the first row, highlight the table, select Table Design &gt; Table Style on the ribbon, then choose the Header Row.</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Avoid complex tables.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Avoid merging or splitting cells.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Avoid tables for layout purposes. </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23" name="Picture 22" descr="Example on how to check &quot;header row&quot; on a table in a document. ">
            <a:extLst>
              <a:ext uri="{FF2B5EF4-FFF2-40B4-BE49-F238E27FC236}">
                <a16:creationId xmlns:a16="http://schemas.microsoft.com/office/drawing/2014/main" id="{BD185C75-A2E3-76A9-518A-6F282716054F}"/>
              </a:ext>
            </a:extLst>
          </p:cNvPr>
          <p:cNvPicPr>
            <a:picLocks noChangeAspect="1"/>
          </p:cNvPicPr>
          <p:nvPr/>
        </p:nvPicPr>
        <p:blipFill rotWithShape="1">
          <a:blip r:embed="rId3"/>
          <a:srcRect/>
          <a:stretch/>
        </p:blipFill>
        <p:spPr>
          <a:xfrm>
            <a:off x="7721549" y="6522720"/>
            <a:ext cx="5049571" cy="1979870"/>
          </a:xfrm>
          <a:prstGeom prst="rect">
            <a:avLst/>
          </a:prstGeom>
        </p:spPr>
      </p:pic>
      <p:grpSp>
        <p:nvGrpSpPr>
          <p:cNvPr id="2" name="Group 1" descr="An example of a complex table with multiple nested headers.">
            <a:extLst>
              <a:ext uri="{FF2B5EF4-FFF2-40B4-BE49-F238E27FC236}">
                <a16:creationId xmlns:a16="http://schemas.microsoft.com/office/drawing/2014/main" id="{8CD94E6B-65C1-FDE9-03DE-B2CCE2D9B54E}"/>
              </a:ext>
            </a:extLst>
          </p:cNvPr>
          <p:cNvGrpSpPr/>
          <p:nvPr/>
        </p:nvGrpSpPr>
        <p:grpSpPr>
          <a:xfrm>
            <a:off x="13106400" y="5303520"/>
            <a:ext cx="4434840" cy="2262873"/>
            <a:chOff x="429028" y="4516319"/>
            <a:chExt cx="3833836" cy="1729890"/>
          </a:xfrm>
        </p:grpSpPr>
        <p:pic>
          <p:nvPicPr>
            <p:cNvPr id="10" name="Picture 9">
              <a:extLst>
                <a:ext uri="{FF2B5EF4-FFF2-40B4-BE49-F238E27FC236}">
                  <a16:creationId xmlns:a16="http://schemas.microsoft.com/office/drawing/2014/main" id="{3039B5EA-FE69-F4B2-D695-05AB724925FA}"/>
                </a:ext>
              </a:extLst>
            </p:cNvPr>
            <p:cNvPicPr>
              <a:picLocks noChangeAspect="1"/>
            </p:cNvPicPr>
            <p:nvPr/>
          </p:nvPicPr>
          <p:blipFill rotWithShape="1">
            <a:blip r:embed="rId4"/>
            <a:srcRect l="2243"/>
            <a:stretch/>
          </p:blipFill>
          <p:spPr>
            <a:xfrm>
              <a:off x="1163782" y="4516319"/>
              <a:ext cx="3099082" cy="1729890"/>
            </a:xfrm>
            <a:prstGeom prst="rect">
              <a:avLst/>
            </a:prstGeom>
          </p:spPr>
        </p:pic>
        <p:pic>
          <p:nvPicPr>
            <p:cNvPr id="11" name="Picture 10">
              <a:extLst>
                <a:ext uri="{FF2B5EF4-FFF2-40B4-BE49-F238E27FC236}">
                  <a16:creationId xmlns:a16="http://schemas.microsoft.com/office/drawing/2014/main" id="{D8171899-69FF-5B6F-0EE2-0E75A40BE47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9028" y="5050551"/>
              <a:ext cx="567892" cy="661426"/>
            </a:xfrm>
            <a:prstGeom prst="rect">
              <a:avLst/>
            </a:prstGeom>
          </p:spPr>
        </p:pic>
      </p:grpSp>
      <p:grpSp>
        <p:nvGrpSpPr>
          <p:cNvPr id="12" name="Group 11" descr="Screenshot of using the merge cell option on tables. Avoid doing this for accessibility reasons.">
            <a:extLst>
              <a:ext uri="{FF2B5EF4-FFF2-40B4-BE49-F238E27FC236}">
                <a16:creationId xmlns:a16="http://schemas.microsoft.com/office/drawing/2014/main" id="{64AD5958-8718-7EBA-21EF-E2E7832F3FEE}"/>
              </a:ext>
            </a:extLst>
          </p:cNvPr>
          <p:cNvGrpSpPr/>
          <p:nvPr/>
        </p:nvGrpSpPr>
        <p:grpSpPr>
          <a:xfrm>
            <a:off x="13243561" y="7789766"/>
            <a:ext cx="4297680" cy="1872394"/>
            <a:chOff x="6837132" y="3225938"/>
            <a:chExt cx="3747507" cy="1490151"/>
          </a:xfrm>
        </p:grpSpPr>
        <p:pic>
          <p:nvPicPr>
            <p:cNvPr id="14" name="Picture 13">
              <a:extLst>
                <a:ext uri="{FF2B5EF4-FFF2-40B4-BE49-F238E27FC236}">
                  <a16:creationId xmlns:a16="http://schemas.microsoft.com/office/drawing/2014/main" id="{DF903D5B-1D8C-91FA-7626-4FA16A24BB58}"/>
                </a:ext>
              </a:extLst>
            </p:cNvPr>
            <p:cNvPicPr>
              <a:picLocks noChangeAspect="1"/>
            </p:cNvPicPr>
            <p:nvPr/>
          </p:nvPicPr>
          <p:blipFill>
            <a:blip r:embed="rId6"/>
            <a:stretch>
              <a:fillRect/>
            </a:stretch>
          </p:blipFill>
          <p:spPr>
            <a:xfrm>
              <a:off x="7485557" y="3225938"/>
              <a:ext cx="3099082" cy="1490151"/>
            </a:xfrm>
            <a:prstGeom prst="rect">
              <a:avLst/>
            </a:prstGeom>
          </p:spPr>
        </p:pic>
        <p:pic>
          <p:nvPicPr>
            <p:cNvPr id="15" name="Picture 14">
              <a:extLst>
                <a:ext uri="{FF2B5EF4-FFF2-40B4-BE49-F238E27FC236}">
                  <a16:creationId xmlns:a16="http://schemas.microsoft.com/office/drawing/2014/main" id="{002D7C2F-6C00-4025-321C-910A2C8F68D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37132" y="3640300"/>
              <a:ext cx="567892" cy="661426"/>
            </a:xfrm>
            <a:prstGeom prst="rect">
              <a:avLst/>
            </a:prstGeom>
          </p:spPr>
        </p:pic>
      </p:grpSp>
      <p:grpSp>
        <p:nvGrpSpPr>
          <p:cNvPr id="24" name="Dots">
            <a:extLst>
              <a:ext uri="{FF2B5EF4-FFF2-40B4-BE49-F238E27FC236}">
                <a16:creationId xmlns:a16="http://schemas.microsoft.com/office/drawing/2014/main" id="{13D92999-EC89-D6FE-3299-E76F87A631BA}"/>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25" name="Oval 24">
              <a:extLst>
                <a:ext uri="{FF2B5EF4-FFF2-40B4-BE49-F238E27FC236}">
                  <a16:creationId xmlns:a16="http://schemas.microsoft.com/office/drawing/2014/main" id="{5F9C6E8A-9EE9-9983-93AE-9A8DE3C65D95}"/>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6" name="Oval 25">
              <a:extLst>
                <a:ext uri="{FF2B5EF4-FFF2-40B4-BE49-F238E27FC236}">
                  <a16:creationId xmlns:a16="http://schemas.microsoft.com/office/drawing/2014/main" id="{307CA22E-DA0F-B227-BA5C-853E2DB8C64D}"/>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7" name="Oval 26">
              <a:extLst>
                <a:ext uri="{FF2B5EF4-FFF2-40B4-BE49-F238E27FC236}">
                  <a16:creationId xmlns:a16="http://schemas.microsoft.com/office/drawing/2014/main" id="{B3CEFB19-55F6-82CA-0082-D61E3472ACF8}"/>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Oval 27">
              <a:extLst>
                <a:ext uri="{FF2B5EF4-FFF2-40B4-BE49-F238E27FC236}">
                  <a16:creationId xmlns:a16="http://schemas.microsoft.com/office/drawing/2014/main" id="{61A9C468-5943-2BC8-312F-3E9FDBD7CA82}"/>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542785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FE98F657-2200-A11D-B9F5-88A6970516B9}"/>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BC1BF72-D815-F42A-5161-76E0BB65AE30}"/>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Descriptive Hyperlinks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8D8780BE-3FE3-A0BE-17C9-BF92C5A63FC1}"/>
              </a:ext>
            </a:extLst>
          </p:cNvPr>
          <p:cNvSpPr txBox="1"/>
          <p:nvPr/>
        </p:nvSpPr>
        <p:spPr>
          <a:xfrm>
            <a:off x="1028699" y="3127250"/>
            <a:ext cx="16040101" cy="2557623"/>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Link text should convey clear and accurate information about the destination</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Avoid “click here”, “more information”, or long web addresses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Create unique links (January 2024 Agenda vs. Agenda)</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9" name="Group 8" descr="Example of a bad &quot;click here&quot; link">
            <a:extLst>
              <a:ext uri="{FF2B5EF4-FFF2-40B4-BE49-F238E27FC236}">
                <a16:creationId xmlns:a16="http://schemas.microsoft.com/office/drawing/2014/main" id="{46CB1A73-52CE-978D-C130-7F9CCBC942FF}"/>
              </a:ext>
            </a:extLst>
          </p:cNvPr>
          <p:cNvGrpSpPr/>
          <p:nvPr/>
        </p:nvGrpSpPr>
        <p:grpSpPr>
          <a:xfrm>
            <a:off x="2416828" y="5707779"/>
            <a:ext cx="6984182" cy="1131374"/>
            <a:chOff x="987772" y="3722677"/>
            <a:chExt cx="4938518" cy="799995"/>
          </a:xfrm>
        </p:grpSpPr>
        <p:pic>
          <p:nvPicPr>
            <p:cNvPr id="13" name="Picture 12">
              <a:extLst>
                <a:ext uri="{FF2B5EF4-FFF2-40B4-BE49-F238E27FC236}">
                  <a16:creationId xmlns:a16="http://schemas.microsoft.com/office/drawing/2014/main" id="{253D31AC-57F2-AD6E-4917-34415D70134D}"/>
                </a:ext>
              </a:extLst>
            </p:cNvPr>
            <p:cNvPicPr>
              <a:picLocks noChangeAspect="1"/>
            </p:cNvPicPr>
            <p:nvPr/>
          </p:nvPicPr>
          <p:blipFill rotWithShape="1">
            <a:blip r:embed="rId3"/>
            <a:srcRect r="6191" b="7210"/>
            <a:stretch/>
          </p:blipFill>
          <p:spPr>
            <a:xfrm>
              <a:off x="1440260" y="3722677"/>
              <a:ext cx="4486030" cy="799995"/>
            </a:xfrm>
            <a:prstGeom prst="rect">
              <a:avLst/>
            </a:prstGeom>
          </p:spPr>
        </p:pic>
        <p:pic>
          <p:nvPicPr>
            <p:cNvPr id="16" name="Picture 15">
              <a:extLst>
                <a:ext uri="{FF2B5EF4-FFF2-40B4-BE49-F238E27FC236}">
                  <a16:creationId xmlns:a16="http://schemas.microsoft.com/office/drawing/2014/main" id="{70EB10A9-3805-3585-67ED-57375B1E95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7772" y="3985227"/>
              <a:ext cx="348587" cy="406001"/>
            </a:xfrm>
            <a:prstGeom prst="rect">
              <a:avLst/>
            </a:prstGeom>
          </p:spPr>
        </p:pic>
      </p:grpSp>
      <p:grpSp>
        <p:nvGrpSpPr>
          <p:cNvPr id="17" name="Group 16" descr="Example of repeated link text that is not descriptive enough.">
            <a:extLst>
              <a:ext uri="{FF2B5EF4-FFF2-40B4-BE49-F238E27FC236}">
                <a16:creationId xmlns:a16="http://schemas.microsoft.com/office/drawing/2014/main" id="{A6B0D331-5758-48DB-8C6B-A0FEA4DD8F2E}"/>
              </a:ext>
            </a:extLst>
          </p:cNvPr>
          <p:cNvGrpSpPr/>
          <p:nvPr/>
        </p:nvGrpSpPr>
        <p:grpSpPr>
          <a:xfrm>
            <a:off x="2392075" y="7088183"/>
            <a:ext cx="5623842" cy="1307790"/>
            <a:chOff x="1029337" y="4649783"/>
            <a:chExt cx="3801420" cy="883997"/>
          </a:xfrm>
        </p:grpSpPr>
        <p:pic>
          <p:nvPicPr>
            <p:cNvPr id="18" name="Picture 17">
              <a:extLst>
                <a:ext uri="{FF2B5EF4-FFF2-40B4-BE49-F238E27FC236}">
                  <a16:creationId xmlns:a16="http://schemas.microsoft.com/office/drawing/2014/main" id="{3BF751F7-0AEA-5465-6330-3B8F67D0DBD8}"/>
                </a:ext>
              </a:extLst>
            </p:cNvPr>
            <p:cNvPicPr>
              <a:picLocks noChangeAspect="1"/>
            </p:cNvPicPr>
            <p:nvPr/>
          </p:nvPicPr>
          <p:blipFill>
            <a:blip r:embed="rId5"/>
            <a:stretch>
              <a:fillRect/>
            </a:stretch>
          </p:blipFill>
          <p:spPr>
            <a:xfrm>
              <a:off x="1523390" y="4649783"/>
              <a:ext cx="3307367" cy="883997"/>
            </a:xfrm>
            <a:prstGeom prst="rect">
              <a:avLst/>
            </a:prstGeom>
          </p:spPr>
        </p:pic>
        <p:pic>
          <p:nvPicPr>
            <p:cNvPr id="19" name="Picture 18">
              <a:extLst>
                <a:ext uri="{FF2B5EF4-FFF2-40B4-BE49-F238E27FC236}">
                  <a16:creationId xmlns:a16="http://schemas.microsoft.com/office/drawing/2014/main" id="{6673D9B9-B891-3AB2-162D-FCE382AA61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9337" y="4940624"/>
              <a:ext cx="348587" cy="406001"/>
            </a:xfrm>
            <a:prstGeom prst="rect">
              <a:avLst/>
            </a:prstGeom>
          </p:spPr>
        </p:pic>
      </p:grpSp>
      <p:grpSp>
        <p:nvGrpSpPr>
          <p:cNvPr id="20" name="Group 19" descr="Example of a set of good descriptive text links.">
            <a:extLst>
              <a:ext uri="{FF2B5EF4-FFF2-40B4-BE49-F238E27FC236}">
                <a16:creationId xmlns:a16="http://schemas.microsoft.com/office/drawing/2014/main" id="{7C9BD401-763B-6823-09C9-94B2ECFC94C7}"/>
              </a:ext>
            </a:extLst>
          </p:cNvPr>
          <p:cNvGrpSpPr/>
          <p:nvPr/>
        </p:nvGrpSpPr>
        <p:grpSpPr>
          <a:xfrm>
            <a:off x="2346051" y="8410808"/>
            <a:ext cx="3726710" cy="1639757"/>
            <a:chOff x="987772" y="5601931"/>
            <a:chExt cx="2571298" cy="1131374"/>
          </a:xfrm>
        </p:grpSpPr>
        <p:pic>
          <p:nvPicPr>
            <p:cNvPr id="21" name="Picture 20">
              <a:extLst>
                <a:ext uri="{FF2B5EF4-FFF2-40B4-BE49-F238E27FC236}">
                  <a16:creationId xmlns:a16="http://schemas.microsoft.com/office/drawing/2014/main" id="{61E3C6D7-1B26-8382-8E54-446DA66A3C7C}"/>
                </a:ext>
              </a:extLst>
            </p:cNvPr>
            <p:cNvPicPr>
              <a:picLocks noChangeAspect="1"/>
            </p:cNvPicPr>
            <p:nvPr/>
          </p:nvPicPr>
          <p:blipFill rotWithShape="1">
            <a:blip r:embed="rId6"/>
            <a:srcRect l="13057"/>
            <a:stretch/>
          </p:blipFill>
          <p:spPr>
            <a:xfrm>
              <a:off x="1451912" y="5601931"/>
              <a:ext cx="2107158" cy="1131374"/>
            </a:xfrm>
            <a:prstGeom prst="rect">
              <a:avLst/>
            </a:prstGeom>
          </p:spPr>
        </p:pic>
        <p:pic>
          <p:nvPicPr>
            <p:cNvPr id="22" name="Picture 21">
              <a:extLst>
                <a:ext uri="{FF2B5EF4-FFF2-40B4-BE49-F238E27FC236}">
                  <a16:creationId xmlns:a16="http://schemas.microsoft.com/office/drawing/2014/main" id="{FE779CD2-A070-2C31-2C75-0997FD9048CF}"/>
                </a:ext>
                <a:ext uri="{C183D7F6-B498-43B3-948B-1728B52AA6E4}">
                  <adec:decorative xmlns:adec="http://schemas.microsoft.com/office/drawing/2017/decorative" val="1"/>
                </a:ext>
              </a:extLst>
            </p:cNvPr>
            <p:cNvPicPr>
              <a:picLocks noChangeAspect="1"/>
            </p:cNvPicPr>
            <p:nvPr/>
          </p:nvPicPr>
          <p:blipFill rotWithShape="1">
            <a:blip r:embed="rId7"/>
            <a:srcRect l="-1" t="1" r="-37850" b="-31866"/>
            <a:stretch/>
          </p:blipFill>
          <p:spPr>
            <a:xfrm>
              <a:off x="987772" y="5957573"/>
              <a:ext cx="604934" cy="546341"/>
            </a:xfrm>
            <a:prstGeom prst="rect">
              <a:avLst/>
            </a:prstGeom>
          </p:spPr>
        </p:pic>
      </p:grpSp>
      <p:pic>
        <p:nvPicPr>
          <p:cNvPr id="24" name="Picture 23" descr="Example of how to edit the hyperlink in a document. ">
            <a:extLst>
              <a:ext uri="{FF2B5EF4-FFF2-40B4-BE49-F238E27FC236}">
                <a16:creationId xmlns:a16="http://schemas.microsoft.com/office/drawing/2014/main" id="{16F2CBDA-5141-043A-6B65-9309F7AD2A88}"/>
              </a:ext>
            </a:extLst>
          </p:cNvPr>
          <p:cNvPicPr>
            <a:picLocks noChangeAspect="1"/>
          </p:cNvPicPr>
          <p:nvPr/>
        </p:nvPicPr>
        <p:blipFill>
          <a:blip r:embed="rId8"/>
          <a:stretch>
            <a:fillRect/>
          </a:stretch>
        </p:blipFill>
        <p:spPr>
          <a:xfrm>
            <a:off x="10678432" y="6258046"/>
            <a:ext cx="6217919" cy="2847646"/>
          </a:xfrm>
          <a:prstGeom prst="rect">
            <a:avLst/>
          </a:prstGeom>
        </p:spPr>
      </p:pic>
      <p:grpSp>
        <p:nvGrpSpPr>
          <p:cNvPr id="25" name="Dots">
            <a:extLst>
              <a:ext uri="{FF2B5EF4-FFF2-40B4-BE49-F238E27FC236}">
                <a16:creationId xmlns:a16="http://schemas.microsoft.com/office/drawing/2014/main" id="{E0C9D64C-72BE-7E4A-5BD3-AA1BD276B6C1}"/>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26" name="Oval 25">
              <a:extLst>
                <a:ext uri="{FF2B5EF4-FFF2-40B4-BE49-F238E27FC236}">
                  <a16:creationId xmlns:a16="http://schemas.microsoft.com/office/drawing/2014/main" id="{4CDEDD97-D052-21A0-B497-CF3078E00DE3}"/>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7" name="Oval 26">
              <a:extLst>
                <a:ext uri="{FF2B5EF4-FFF2-40B4-BE49-F238E27FC236}">
                  <a16:creationId xmlns:a16="http://schemas.microsoft.com/office/drawing/2014/main" id="{B2DF05CD-E732-92F2-AF3C-F92CB32CD647}"/>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Oval 27">
              <a:extLst>
                <a:ext uri="{FF2B5EF4-FFF2-40B4-BE49-F238E27FC236}">
                  <a16:creationId xmlns:a16="http://schemas.microsoft.com/office/drawing/2014/main" id="{146BE304-36F4-E5CE-9567-3ADAB9F3FA06}"/>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9" name="Oval 28">
              <a:extLst>
                <a:ext uri="{FF2B5EF4-FFF2-40B4-BE49-F238E27FC236}">
                  <a16:creationId xmlns:a16="http://schemas.microsoft.com/office/drawing/2014/main" id="{8E451121-CF8D-0E19-0F1F-C3B8166C373E}"/>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2222344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0A6CF3B1-E23F-B33F-F9CF-EEBB8C2B65F4}"/>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95F3B3E7-E628-0577-EDCB-1DC97DD23C28}"/>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Document Properties - Title</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 name="Dots">
            <a:extLst>
              <a:ext uri="{FF2B5EF4-FFF2-40B4-BE49-F238E27FC236}">
                <a16:creationId xmlns:a16="http://schemas.microsoft.com/office/drawing/2014/main" id="{81C75570-18A3-4537-4916-2D80827CAD07}"/>
              </a:ext>
              <a:ext uri="{C183D7F6-B498-43B3-948B-1728B52AA6E4}">
                <adec:decorative xmlns:adec="http://schemas.microsoft.com/office/drawing/2017/decorative" val="1"/>
              </a:ext>
            </a:extLst>
          </p:cNvPr>
          <p:cNvGrpSpPr/>
          <p:nvPr/>
        </p:nvGrpSpPr>
        <p:grpSpPr>
          <a:xfrm>
            <a:off x="1104899" y="2400436"/>
            <a:ext cx="1883814" cy="313742"/>
            <a:chOff x="1027337" y="6413043"/>
            <a:chExt cx="1883814" cy="313742"/>
          </a:xfrm>
        </p:grpSpPr>
        <p:sp>
          <p:nvSpPr>
            <p:cNvPr id="4" name="Oval 3">
              <a:extLst>
                <a:ext uri="{FF2B5EF4-FFF2-40B4-BE49-F238E27FC236}">
                  <a16:creationId xmlns:a16="http://schemas.microsoft.com/office/drawing/2014/main" id="{D00E361E-4756-62C2-026D-EF97660ACC9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Oval 4">
              <a:extLst>
                <a:ext uri="{FF2B5EF4-FFF2-40B4-BE49-F238E27FC236}">
                  <a16:creationId xmlns:a16="http://schemas.microsoft.com/office/drawing/2014/main" id="{008CC30C-5C19-95E5-0163-CC3BAEB06667}"/>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7BAB5E58-FF87-18DC-07DB-AAD1949DCDE6}"/>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7290D146-C133-385A-A463-3AB40A5057F1}"/>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8" name="Body Copy">
            <a:extLst>
              <a:ext uri="{FF2B5EF4-FFF2-40B4-BE49-F238E27FC236}">
                <a16:creationId xmlns:a16="http://schemas.microsoft.com/office/drawing/2014/main" id="{21D95572-E1F8-14F6-BEC3-5E30DC2BDD98}"/>
              </a:ext>
            </a:extLst>
          </p:cNvPr>
          <p:cNvSpPr txBox="1"/>
          <p:nvPr/>
        </p:nvSpPr>
        <p:spPr>
          <a:xfrm>
            <a:off x="1028699" y="3127250"/>
            <a:ext cx="16040101" cy="2557623"/>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File &gt; Info</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Add descriptive title for document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Review Author section to see if it needs to be deleted or updated</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2" name="Picture 1" descr="How to change the title in a document example. ">
            <a:extLst>
              <a:ext uri="{FF2B5EF4-FFF2-40B4-BE49-F238E27FC236}">
                <a16:creationId xmlns:a16="http://schemas.microsoft.com/office/drawing/2014/main" id="{F76ACBFB-472D-553B-8C53-4FC35DB4E3E9}"/>
              </a:ext>
            </a:extLst>
          </p:cNvPr>
          <p:cNvPicPr>
            <a:picLocks noChangeAspect="1"/>
          </p:cNvPicPr>
          <p:nvPr/>
        </p:nvPicPr>
        <p:blipFill>
          <a:blip r:embed="rId3"/>
          <a:stretch>
            <a:fillRect/>
          </a:stretch>
        </p:blipFill>
        <p:spPr>
          <a:xfrm>
            <a:off x="1104899" y="6660022"/>
            <a:ext cx="6859713" cy="1947696"/>
          </a:xfrm>
          <a:prstGeom prst="rect">
            <a:avLst/>
          </a:prstGeom>
        </p:spPr>
      </p:pic>
      <p:grpSp>
        <p:nvGrpSpPr>
          <p:cNvPr id="10" name="Group 9" descr="Example of not setting a document title correct, it substituted the document name.">
            <a:extLst>
              <a:ext uri="{FF2B5EF4-FFF2-40B4-BE49-F238E27FC236}">
                <a16:creationId xmlns:a16="http://schemas.microsoft.com/office/drawing/2014/main" id="{EADC474B-8BBD-9A75-CE5E-EB3A5337783A}"/>
              </a:ext>
            </a:extLst>
          </p:cNvPr>
          <p:cNvGrpSpPr/>
          <p:nvPr/>
        </p:nvGrpSpPr>
        <p:grpSpPr>
          <a:xfrm>
            <a:off x="9055649" y="5767865"/>
            <a:ext cx="7860751" cy="1490588"/>
            <a:chOff x="6754409" y="4073223"/>
            <a:chExt cx="4259955" cy="807790"/>
          </a:xfrm>
        </p:grpSpPr>
        <p:pic>
          <p:nvPicPr>
            <p:cNvPr id="11" name="Picture 10">
              <a:extLst>
                <a:ext uri="{FF2B5EF4-FFF2-40B4-BE49-F238E27FC236}">
                  <a16:creationId xmlns:a16="http://schemas.microsoft.com/office/drawing/2014/main" id="{12566BDD-8ADF-5ADA-8F97-FCBF9B2226F0}"/>
                </a:ext>
              </a:extLst>
            </p:cNvPr>
            <p:cNvPicPr>
              <a:picLocks noChangeAspect="1"/>
            </p:cNvPicPr>
            <p:nvPr/>
          </p:nvPicPr>
          <p:blipFill rotWithShape="1">
            <a:blip r:embed="rId4"/>
            <a:srcRect r="22405"/>
            <a:stretch/>
          </p:blipFill>
          <p:spPr>
            <a:xfrm>
              <a:off x="7040659" y="4073223"/>
              <a:ext cx="3973705" cy="807790"/>
            </a:xfrm>
            <a:prstGeom prst="rect">
              <a:avLst/>
            </a:prstGeom>
          </p:spPr>
        </p:pic>
        <p:pic>
          <p:nvPicPr>
            <p:cNvPr id="12" name="Picture 11">
              <a:extLst>
                <a:ext uri="{FF2B5EF4-FFF2-40B4-BE49-F238E27FC236}">
                  <a16:creationId xmlns:a16="http://schemas.microsoft.com/office/drawing/2014/main" id="{29868457-DFCC-1C8D-325D-40AF89876E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54409" y="4405915"/>
              <a:ext cx="348587" cy="406001"/>
            </a:xfrm>
            <a:prstGeom prst="rect">
              <a:avLst/>
            </a:prstGeom>
          </p:spPr>
        </p:pic>
      </p:grpSp>
      <p:grpSp>
        <p:nvGrpSpPr>
          <p:cNvPr id="14" name="Group 13" descr="Example of a vague document title (Element 1)">
            <a:extLst>
              <a:ext uri="{FF2B5EF4-FFF2-40B4-BE49-F238E27FC236}">
                <a16:creationId xmlns:a16="http://schemas.microsoft.com/office/drawing/2014/main" id="{333C6A13-8FAA-F065-33AC-F992865A5BD5}"/>
              </a:ext>
            </a:extLst>
          </p:cNvPr>
          <p:cNvGrpSpPr/>
          <p:nvPr/>
        </p:nvGrpSpPr>
        <p:grpSpPr>
          <a:xfrm>
            <a:off x="9048749" y="7743848"/>
            <a:ext cx="5148031" cy="1274713"/>
            <a:chOff x="6754409" y="5048972"/>
            <a:chExt cx="2985335" cy="739204"/>
          </a:xfrm>
        </p:grpSpPr>
        <p:pic>
          <p:nvPicPr>
            <p:cNvPr id="15" name="Picture 14">
              <a:extLst>
                <a:ext uri="{FF2B5EF4-FFF2-40B4-BE49-F238E27FC236}">
                  <a16:creationId xmlns:a16="http://schemas.microsoft.com/office/drawing/2014/main" id="{DEBEEA61-14FE-86D8-2F68-2A0BCDD5B6C0}"/>
                </a:ext>
              </a:extLst>
            </p:cNvPr>
            <p:cNvPicPr>
              <a:picLocks noChangeAspect="1"/>
            </p:cNvPicPr>
            <p:nvPr/>
          </p:nvPicPr>
          <p:blipFill>
            <a:blip r:embed="rId6"/>
            <a:stretch>
              <a:fillRect/>
            </a:stretch>
          </p:blipFill>
          <p:spPr>
            <a:xfrm>
              <a:off x="7102996" y="5048972"/>
              <a:ext cx="2636748" cy="739204"/>
            </a:xfrm>
            <a:prstGeom prst="rect">
              <a:avLst/>
            </a:prstGeom>
          </p:spPr>
        </p:pic>
        <p:pic>
          <p:nvPicPr>
            <p:cNvPr id="23" name="Picture 22">
              <a:extLst>
                <a:ext uri="{FF2B5EF4-FFF2-40B4-BE49-F238E27FC236}">
                  <a16:creationId xmlns:a16="http://schemas.microsoft.com/office/drawing/2014/main" id="{D52976CE-DB35-3B7F-59C3-26D12F86B4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54409" y="5213705"/>
              <a:ext cx="348587" cy="406001"/>
            </a:xfrm>
            <a:prstGeom prst="rect">
              <a:avLst/>
            </a:prstGeom>
          </p:spPr>
        </p:pic>
      </p:grpSp>
    </p:spTree>
    <p:extLst>
      <p:ext uri="{BB962C8B-B14F-4D97-AF65-F5344CB8AC3E}">
        <p14:creationId xmlns:p14="http://schemas.microsoft.com/office/powerpoint/2010/main" val="3362572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D8532E5E-A589-AA60-3073-D40E8AEB31D1}"/>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F34DA599-C39C-17BE-F186-63F28EC56670}"/>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Microsoft Accessibility Assistant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 name="Dots">
            <a:extLst>
              <a:ext uri="{FF2B5EF4-FFF2-40B4-BE49-F238E27FC236}">
                <a16:creationId xmlns:a16="http://schemas.microsoft.com/office/drawing/2014/main" id="{79C9789C-A260-AAFD-EEC2-1147DE97C9DD}"/>
              </a:ext>
              <a:ext uri="{C183D7F6-B498-43B3-948B-1728B52AA6E4}">
                <adec:decorative xmlns:adec="http://schemas.microsoft.com/office/drawing/2017/decorative" val="1"/>
              </a:ext>
            </a:extLst>
          </p:cNvPr>
          <p:cNvGrpSpPr/>
          <p:nvPr/>
        </p:nvGrpSpPr>
        <p:grpSpPr>
          <a:xfrm>
            <a:off x="1104899" y="2400436"/>
            <a:ext cx="1883814" cy="313742"/>
            <a:chOff x="1027337" y="6413043"/>
            <a:chExt cx="1883814" cy="313742"/>
          </a:xfrm>
        </p:grpSpPr>
        <p:sp>
          <p:nvSpPr>
            <p:cNvPr id="4" name="Oval 3">
              <a:extLst>
                <a:ext uri="{FF2B5EF4-FFF2-40B4-BE49-F238E27FC236}">
                  <a16:creationId xmlns:a16="http://schemas.microsoft.com/office/drawing/2014/main" id="{368FB9BB-8321-A6FE-1226-BB01F6FBBED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Oval 4">
              <a:extLst>
                <a:ext uri="{FF2B5EF4-FFF2-40B4-BE49-F238E27FC236}">
                  <a16:creationId xmlns:a16="http://schemas.microsoft.com/office/drawing/2014/main" id="{B1275E53-B985-EEF5-A0B8-DF4BA7CAB91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134DC238-DCBF-7E40-9761-2444A2CBE897}"/>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ADAC90D3-6624-DF30-C42D-3C92098F1F3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8" name="Body Copy">
            <a:extLst>
              <a:ext uri="{FF2B5EF4-FFF2-40B4-BE49-F238E27FC236}">
                <a16:creationId xmlns:a16="http://schemas.microsoft.com/office/drawing/2014/main" id="{DD5EC90A-D54C-5F93-6DBB-7289D15A4FC8}"/>
              </a:ext>
            </a:extLst>
          </p:cNvPr>
          <p:cNvSpPr txBox="1"/>
          <p:nvPr/>
        </p:nvSpPr>
        <p:spPr>
          <a:xfrm>
            <a:off x="1028699" y="3127250"/>
            <a:ext cx="16040101" cy="3148554"/>
          </a:xfrm>
          <a:prstGeom prst="rect">
            <a:avLst/>
          </a:prstGeom>
          <a:noFill/>
          <a:ln>
            <a:noFill/>
          </a:ln>
        </p:spPr>
        <p:txBody>
          <a:bodyPr spcFirstLastPara="1" wrap="square" lIns="0" tIns="0" rIns="0" bIns="0" anchor="t" anchorCtr="0">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Alert located in bottom task bar – Accessibility: Good to Go or Investigate</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Checker does check: Text contrast, presence of alt text, table headers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Checker does not check: Image color contrast, vague link text, missing headings, missing document title</a:t>
            </a: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pSp>
        <p:nvGrpSpPr>
          <p:cNvPr id="10" name="Group 9" descr="Accessibility: Good To Go taskbar example">
            <a:extLst>
              <a:ext uri="{FF2B5EF4-FFF2-40B4-BE49-F238E27FC236}">
                <a16:creationId xmlns:a16="http://schemas.microsoft.com/office/drawing/2014/main" id="{F8B85446-1EE7-E347-A7F6-732E082F272B}"/>
              </a:ext>
            </a:extLst>
          </p:cNvPr>
          <p:cNvGrpSpPr/>
          <p:nvPr/>
        </p:nvGrpSpPr>
        <p:grpSpPr>
          <a:xfrm>
            <a:off x="2553050" y="6060440"/>
            <a:ext cx="6362717" cy="3796503"/>
            <a:chOff x="2553050" y="6060440"/>
            <a:chExt cx="6362717" cy="3796503"/>
          </a:xfrm>
        </p:grpSpPr>
        <p:pic>
          <p:nvPicPr>
            <p:cNvPr id="22" name="Picture 21">
              <a:extLst>
                <a:ext uri="{FF2B5EF4-FFF2-40B4-BE49-F238E27FC236}">
                  <a16:creationId xmlns:a16="http://schemas.microsoft.com/office/drawing/2014/main" id="{9A707E39-C1D0-CB7C-94E7-92303BEB079B}"/>
                </a:ext>
              </a:extLst>
            </p:cNvPr>
            <p:cNvPicPr>
              <a:picLocks noChangeAspect="1"/>
            </p:cNvPicPr>
            <p:nvPr/>
          </p:nvPicPr>
          <p:blipFill>
            <a:blip r:embed="rId3"/>
            <a:stretch>
              <a:fillRect/>
            </a:stretch>
          </p:blipFill>
          <p:spPr>
            <a:xfrm>
              <a:off x="2553050" y="6060440"/>
              <a:ext cx="6362717" cy="3593757"/>
            </a:xfrm>
            <a:prstGeom prst="rect">
              <a:avLst/>
            </a:prstGeom>
          </p:spPr>
        </p:pic>
        <p:pic>
          <p:nvPicPr>
            <p:cNvPr id="24" name="Picture 23">
              <a:extLst>
                <a:ext uri="{FF2B5EF4-FFF2-40B4-BE49-F238E27FC236}">
                  <a16:creationId xmlns:a16="http://schemas.microsoft.com/office/drawing/2014/main" id="{C722726B-C478-5717-88BE-87EB14E6611B}"/>
                </a:ext>
              </a:extLst>
            </p:cNvPr>
            <p:cNvPicPr>
              <a:picLocks noChangeAspect="1"/>
            </p:cNvPicPr>
            <p:nvPr/>
          </p:nvPicPr>
          <p:blipFill>
            <a:blip r:embed="rId4"/>
            <a:stretch>
              <a:fillRect/>
            </a:stretch>
          </p:blipFill>
          <p:spPr>
            <a:xfrm>
              <a:off x="2831842" y="9246115"/>
              <a:ext cx="2677246" cy="610828"/>
            </a:xfrm>
            <a:prstGeom prst="rect">
              <a:avLst/>
            </a:prstGeom>
          </p:spPr>
        </p:pic>
      </p:grpSp>
      <p:grpSp>
        <p:nvGrpSpPr>
          <p:cNvPr id="11" name="Group 10" descr="Accessibility investigate taskbar example">
            <a:extLst>
              <a:ext uri="{FF2B5EF4-FFF2-40B4-BE49-F238E27FC236}">
                <a16:creationId xmlns:a16="http://schemas.microsoft.com/office/drawing/2014/main" id="{5CDBBD1D-A512-9676-667F-B17FE7CC1969}"/>
              </a:ext>
            </a:extLst>
          </p:cNvPr>
          <p:cNvGrpSpPr/>
          <p:nvPr/>
        </p:nvGrpSpPr>
        <p:grpSpPr>
          <a:xfrm>
            <a:off x="9163747" y="6060199"/>
            <a:ext cx="6445229" cy="3775458"/>
            <a:chOff x="9163747" y="6060199"/>
            <a:chExt cx="6445229" cy="3775458"/>
          </a:xfrm>
        </p:grpSpPr>
        <p:pic>
          <p:nvPicPr>
            <p:cNvPr id="26" name="Picture 25">
              <a:extLst>
                <a:ext uri="{FF2B5EF4-FFF2-40B4-BE49-F238E27FC236}">
                  <a16:creationId xmlns:a16="http://schemas.microsoft.com/office/drawing/2014/main" id="{CC030444-047B-ACF8-1C1C-3C1BB269975E}"/>
                </a:ext>
              </a:extLst>
            </p:cNvPr>
            <p:cNvPicPr>
              <a:picLocks noChangeAspect="1"/>
            </p:cNvPicPr>
            <p:nvPr/>
          </p:nvPicPr>
          <p:blipFill>
            <a:blip r:embed="rId5"/>
            <a:stretch>
              <a:fillRect/>
            </a:stretch>
          </p:blipFill>
          <p:spPr>
            <a:xfrm>
              <a:off x="9163747" y="6060199"/>
              <a:ext cx="6445229" cy="3593757"/>
            </a:xfrm>
            <a:prstGeom prst="rect">
              <a:avLst/>
            </a:prstGeom>
          </p:spPr>
        </p:pic>
        <p:pic>
          <p:nvPicPr>
            <p:cNvPr id="9" name="Picture 8">
              <a:extLst>
                <a:ext uri="{FF2B5EF4-FFF2-40B4-BE49-F238E27FC236}">
                  <a16:creationId xmlns:a16="http://schemas.microsoft.com/office/drawing/2014/main" id="{453909E9-DF6D-F12F-F9B0-1752908E27A7}"/>
                </a:ext>
              </a:extLst>
            </p:cNvPr>
            <p:cNvPicPr>
              <a:picLocks noChangeAspect="1"/>
            </p:cNvPicPr>
            <p:nvPr/>
          </p:nvPicPr>
          <p:blipFill>
            <a:blip r:embed="rId6"/>
            <a:stretch>
              <a:fillRect/>
            </a:stretch>
          </p:blipFill>
          <p:spPr>
            <a:xfrm>
              <a:off x="9462296" y="9221101"/>
              <a:ext cx="2313620" cy="614556"/>
            </a:xfrm>
            <a:prstGeom prst="rect">
              <a:avLst/>
            </a:prstGeom>
          </p:spPr>
        </p:pic>
      </p:grpSp>
    </p:spTree>
    <p:extLst>
      <p:ext uri="{BB962C8B-B14F-4D97-AF65-F5344CB8AC3E}">
        <p14:creationId xmlns:p14="http://schemas.microsoft.com/office/powerpoint/2010/main" val="1223085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11480BB-1EDD-D25E-F31B-88778E87A957}"/>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CA1BDA6B-D29B-3AAD-4EA8-37443D022244}"/>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Plain Language</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8" name="Body Copy">
            <a:extLst>
              <a:ext uri="{FF2B5EF4-FFF2-40B4-BE49-F238E27FC236}">
                <a16:creationId xmlns:a16="http://schemas.microsoft.com/office/drawing/2014/main" id="{9CA68B55-7611-2DD5-32FE-B542200D6DE5}"/>
              </a:ext>
            </a:extLst>
          </p:cNvPr>
          <p:cNvSpPr txBox="1"/>
          <p:nvPr/>
        </p:nvSpPr>
        <p:spPr>
          <a:xfrm>
            <a:off x="1028699" y="3127250"/>
            <a:ext cx="16040101" cy="1067985"/>
          </a:xfrm>
          <a:prstGeom prst="rect">
            <a:avLst/>
          </a:prstGeom>
          <a:noFill/>
          <a:ln>
            <a:noFill/>
          </a:ln>
        </p:spPr>
        <p:txBody>
          <a:bodyPr spcFirstLastPara="1" wrap="square" lIns="0" tIns="0" rIns="0" bIns="0" anchor="t" anchorCtr="0">
            <a:spAutoFit/>
          </a:bodyPr>
          <a:lstStyle/>
          <a:p>
            <a:pPr>
              <a:lnSpc>
                <a:spcPct val="120000"/>
              </a:lnSpc>
              <a:spcAft>
                <a:spcPts val="1200"/>
              </a:spcAft>
              <a:buClr>
                <a:srgbClr val="B99869"/>
              </a:buClr>
              <a:buSzPct val="125000"/>
            </a:pPr>
            <a:r>
              <a:rPr lang="en-US" sz="3200" b="1">
                <a:latin typeface="Calibri" panose="020F0502020204030204" pitchFamily="34" charset="0"/>
                <a:ea typeface="Calibri" panose="020F0502020204030204" pitchFamily="34" charset="0"/>
                <a:cs typeface="Calibri" panose="020F0502020204030204" pitchFamily="34" charset="0"/>
              </a:rPr>
              <a:t>Use </a:t>
            </a:r>
            <a:r>
              <a:rPr lang="en-US" sz="3200" b="1">
                <a:latin typeface="Calibri" panose="020F0502020204030204" pitchFamily="34" charset="0"/>
                <a:ea typeface="Calibri" panose="020F0502020204030204" pitchFamily="34" charset="0"/>
                <a:cs typeface="Calibri" panose="020F0502020204030204" pitchFamily="34" charset="0"/>
                <a:hlinkClick r:id="rId3"/>
              </a:rPr>
              <a:t>plain language</a:t>
            </a:r>
            <a:r>
              <a:rPr lang="en-US" sz="3200" b="1">
                <a:latin typeface="Calibri" panose="020F0502020204030204" pitchFamily="34" charset="0"/>
                <a:ea typeface="Calibri" panose="020F0502020204030204" pitchFamily="34" charset="0"/>
                <a:cs typeface="Calibri" panose="020F0502020204030204" pitchFamily="34" charset="0"/>
              </a:rPr>
              <a:t> (plain writing) to better manage “cognitive load”</a:t>
            </a:r>
            <a:endParaRPr lang="en-US" sz="3200">
              <a:latin typeface="Calibri" panose="020F0502020204030204" pitchFamily="34" charset="0"/>
              <a:ea typeface="Calibri" panose="020F0502020204030204" pitchFamily="34" charset="0"/>
              <a:cs typeface="Calibri" panose="020F0502020204030204" pitchFamily="34" charset="0"/>
            </a:endParaRP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C21B431-A16E-AF28-BDD7-7923D77E97E2}"/>
              </a:ext>
            </a:extLst>
          </p:cNvPr>
          <p:cNvSpPr txBox="1"/>
          <p:nvPr/>
        </p:nvSpPr>
        <p:spPr>
          <a:xfrm>
            <a:off x="1028699" y="4232261"/>
            <a:ext cx="5661661" cy="4655890"/>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Recommended 6th-8th grade reading level for most content</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Identify your audience</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Keep content meaningful and to the point</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Keep sentences as short as possible and paragraphs </a:t>
            </a:r>
            <a:br>
              <a:rPr lang="en-US" sz="2400">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2-3 sentences</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Use active voice, not passive voice</a:t>
            </a:r>
          </a:p>
        </p:txBody>
      </p:sp>
      <p:sp>
        <p:nvSpPr>
          <p:cNvPr id="30" name="TextBox 29">
            <a:extLst>
              <a:ext uri="{FF2B5EF4-FFF2-40B4-BE49-F238E27FC236}">
                <a16:creationId xmlns:a16="http://schemas.microsoft.com/office/drawing/2014/main" id="{9446A084-482D-D082-8227-4B0F7E659371}"/>
              </a:ext>
            </a:extLst>
          </p:cNvPr>
          <p:cNvSpPr txBox="1"/>
          <p:nvPr/>
        </p:nvSpPr>
        <p:spPr>
          <a:xfrm>
            <a:off x="7216141" y="4303507"/>
            <a:ext cx="5661660" cy="4945200"/>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Use common, everyday words, using a conversational style</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Organize information -- important information first and use headings for easy scanning</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Simplify content with bulleted/numbered lists and simple data tables</a:t>
            </a:r>
          </a:p>
          <a:p>
            <a:pPr marL="571500" indent="-571500">
              <a:lnSpc>
                <a:spcPct val="120000"/>
              </a:lnSpc>
              <a:spcAft>
                <a:spcPts val="1200"/>
              </a:spcAft>
              <a:buClr>
                <a:srgbClr val="B99869"/>
              </a:buClr>
              <a:buSzPct val="125000"/>
              <a:buFont typeface="Wingdings" panose="05000000000000000000" pitchFamily="2" charset="2"/>
              <a:buChar char="ü"/>
            </a:pPr>
            <a:r>
              <a:rPr lang="en-US" sz="2400">
                <a:latin typeface="Calibri" panose="020F0502020204030204" pitchFamily="34" charset="0"/>
                <a:ea typeface="Calibri" panose="020F0502020204030204" pitchFamily="34" charset="0"/>
                <a:cs typeface="Calibri" panose="020F0502020204030204" pitchFamily="34" charset="0"/>
              </a:rPr>
              <a:t>Ask others to review your content for feedback</a:t>
            </a:r>
          </a:p>
        </p:txBody>
      </p:sp>
      <p:pic>
        <p:nvPicPr>
          <p:cNvPr id="31" name="Picture 30" descr="Editor button">
            <a:extLst>
              <a:ext uri="{FF2B5EF4-FFF2-40B4-BE49-F238E27FC236}">
                <a16:creationId xmlns:a16="http://schemas.microsoft.com/office/drawing/2014/main" id="{629A4031-1CD4-9566-F459-942B4C5872D7}"/>
              </a:ext>
            </a:extLst>
          </p:cNvPr>
          <p:cNvPicPr>
            <a:picLocks noChangeAspect="1"/>
          </p:cNvPicPr>
          <p:nvPr/>
        </p:nvPicPr>
        <p:blipFill>
          <a:blip r:embed="rId4"/>
          <a:stretch>
            <a:fillRect/>
          </a:stretch>
        </p:blipFill>
        <p:spPr>
          <a:xfrm>
            <a:off x="13444992" y="4330002"/>
            <a:ext cx="1159234" cy="1626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4" name="TextBox 163">
            <a:extLst>
              <a:ext uri="{FF2B5EF4-FFF2-40B4-BE49-F238E27FC236}">
                <a16:creationId xmlns:a16="http://schemas.microsoft.com/office/drawing/2014/main" id="{ADA3D8F6-83B2-751C-5386-17AEEFA3BAA5}"/>
              </a:ext>
            </a:extLst>
          </p:cNvPr>
          <p:cNvSpPr txBox="1"/>
          <p:nvPr/>
        </p:nvSpPr>
        <p:spPr>
          <a:xfrm>
            <a:off x="1418640" y="9510587"/>
            <a:ext cx="11596320" cy="461665"/>
          </a:xfrm>
          <a:prstGeom prst="rect">
            <a:avLst/>
          </a:prstGeom>
          <a:noFill/>
        </p:spPr>
        <p:txBody>
          <a:bodyPr wrap="square">
            <a:spAutoFit/>
          </a:bodyPr>
          <a:lstStyle/>
          <a:p>
            <a:pPr lvl="1" algn="ctr"/>
            <a:r>
              <a:rPr lang="en-US" sz="2400">
                <a:latin typeface="Calibri" panose="020F0502020204030204" pitchFamily="34" charset="0"/>
                <a:ea typeface="Calibri" panose="020F0502020204030204" pitchFamily="34" charset="0"/>
                <a:cs typeface="Calibri" panose="020F0502020204030204" pitchFamily="34" charset="0"/>
              </a:rPr>
              <a:t>Review the Editor feature under the Review option</a:t>
            </a:r>
          </a:p>
        </p:txBody>
      </p:sp>
      <p:grpSp>
        <p:nvGrpSpPr>
          <p:cNvPr id="160" name="Group 159" descr="Editor options">
            <a:extLst>
              <a:ext uri="{FF2B5EF4-FFF2-40B4-BE49-F238E27FC236}">
                <a16:creationId xmlns:a16="http://schemas.microsoft.com/office/drawing/2014/main" id="{70615F78-762D-FE5D-5DB6-DAD688BC4423}"/>
              </a:ext>
            </a:extLst>
          </p:cNvPr>
          <p:cNvGrpSpPr/>
          <p:nvPr/>
        </p:nvGrpSpPr>
        <p:grpSpPr>
          <a:xfrm>
            <a:off x="14843760" y="2157524"/>
            <a:ext cx="3048000" cy="4945200"/>
            <a:chOff x="8217977" y="526473"/>
            <a:chExt cx="2038935" cy="4078110"/>
          </a:xfrm>
        </p:grpSpPr>
        <p:pic>
          <p:nvPicPr>
            <p:cNvPr id="161" name="Picture 160">
              <a:extLst>
                <a:ext uri="{FF2B5EF4-FFF2-40B4-BE49-F238E27FC236}">
                  <a16:creationId xmlns:a16="http://schemas.microsoft.com/office/drawing/2014/main" id="{E424B82C-0012-F017-435A-EE58E0718928}"/>
                </a:ext>
              </a:extLst>
            </p:cNvPr>
            <p:cNvPicPr>
              <a:picLocks noChangeAspect="1"/>
            </p:cNvPicPr>
            <p:nvPr/>
          </p:nvPicPr>
          <p:blipFill>
            <a:blip r:embed="rId5"/>
            <a:stretch>
              <a:fillRect/>
            </a:stretch>
          </p:blipFill>
          <p:spPr>
            <a:xfrm>
              <a:off x="8217977" y="526473"/>
              <a:ext cx="2038935" cy="3796145"/>
            </a:xfrm>
            <a:prstGeom prst="rect">
              <a:avLst/>
            </a:prstGeom>
          </p:spPr>
        </p:pic>
        <p:cxnSp>
          <p:nvCxnSpPr>
            <p:cNvPr id="162" name="Straight Arrow Connector 161">
              <a:extLst>
                <a:ext uri="{FF2B5EF4-FFF2-40B4-BE49-F238E27FC236}">
                  <a16:creationId xmlns:a16="http://schemas.microsoft.com/office/drawing/2014/main" id="{B842E440-EA67-9CF1-DB5E-A4E806E7F0EB}"/>
                </a:ext>
              </a:extLst>
            </p:cNvPr>
            <p:cNvCxnSpPr>
              <a:cxnSpLocks/>
            </p:cNvCxnSpPr>
            <p:nvPr/>
          </p:nvCxnSpPr>
          <p:spPr>
            <a:xfrm>
              <a:off x="8595360" y="4152580"/>
              <a:ext cx="0" cy="452003"/>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grpSp>
      <p:pic>
        <p:nvPicPr>
          <p:cNvPr id="163" name="Picture 162" descr="Readability statistics">
            <a:extLst>
              <a:ext uri="{FF2B5EF4-FFF2-40B4-BE49-F238E27FC236}">
                <a16:creationId xmlns:a16="http://schemas.microsoft.com/office/drawing/2014/main" id="{E8EA0DCE-D634-B007-146F-F4976A815452}"/>
              </a:ext>
            </a:extLst>
          </p:cNvPr>
          <p:cNvPicPr>
            <a:picLocks noChangeAspect="1"/>
          </p:cNvPicPr>
          <p:nvPr/>
        </p:nvPicPr>
        <p:blipFill rotWithShape="1">
          <a:blip r:embed="rId6"/>
          <a:srcRect l="778"/>
          <a:stretch/>
        </p:blipFill>
        <p:spPr>
          <a:xfrm>
            <a:off x="14473690" y="7102724"/>
            <a:ext cx="3387590" cy="2807972"/>
          </a:xfrm>
          <a:prstGeom prst="rect">
            <a:avLst/>
          </a:prstGeom>
          <a:ln>
            <a:solidFill>
              <a:schemeClr val="bg1">
                <a:lumMod val="85000"/>
              </a:schemeClr>
            </a:solidFill>
          </a:ln>
        </p:spPr>
      </p:pic>
      <p:grpSp>
        <p:nvGrpSpPr>
          <p:cNvPr id="166" name="Dots">
            <a:extLst>
              <a:ext uri="{FF2B5EF4-FFF2-40B4-BE49-F238E27FC236}">
                <a16:creationId xmlns:a16="http://schemas.microsoft.com/office/drawing/2014/main" id="{0DA62B09-1D98-C5FF-A8CB-DB53213721C5}"/>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7" name="Oval 166">
              <a:extLst>
                <a:ext uri="{FF2B5EF4-FFF2-40B4-BE49-F238E27FC236}">
                  <a16:creationId xmlns:a16="http://schemas.microsoft.com/office/drawing/2014/main" id="{0FDBF631-8D09-7B82-1160-35B724D46364}"/>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8" name="Oval 167">
              <a:extLst>
                <a:ext uri="{FF2B5EF4-FFF2-40B4-BE49-F238E27FC236}">
                  <a16:creationId xmlns:a16="http://schemas.microsoft.com/office/drawing/2014/main" id="{C5AFA503-77BB-195D-F333-D181BBDE7C88}"/>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9" name="Oval 168">
              <a:extLst>
                <a:ext uri="{FF2B5EF4-FFF2-40B4-BE49-F238E27FC236}">
                  <a16:creationId xmlns:a16="http://schemas.microsoft.com/office/drawing/2014/main" id="{7BFE6A8C-B560-8352-B7BA-69896F2E484A}"/>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0" name="Oval 169">
              <a:extLst>
                <a:ext uri="{FF2B5EF4-FFF2-40B4-BE49-F238E27FC236}">
                  <a16:creationId xmlns:a16="http://schemas.microsoft.com/office/drawing/2014/main" id="{2DB5B656-A3B3-7146-2C6E-F9761D39BCD7}"/>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886784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AA92DA0-9FE3-914F-5396-228AA1AA5425}"/>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E06F38EE-8ABA-6320-03C2-AA625E51D363}"/>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Other Accessibility Tips </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8D7C360-9182-C242-9F65-84F12F97210A}"/>
              </a:ext>
            </a:extLst>
          </p:cNvPr>
          <p:cNvSpPr txBox="1"/>
          <p:nvPr/>
        </p:nvSpPr>
        <p:spPr>
          <a:xfrm>
            <a:off x="1028699" y="3134671"/>
            <a:ext cx="12870181" cy="643894"/>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Do not use underlined text unless it’s a link</a:t>
            </a:r>
          </a:p>
        </p:txBody>
      </p:sp>
      <p:grpSp>
        <p:nvGrpSpPr>
          <p:cNvPr id="2" name="Group 1" descr="Screenshot of not using underlined text.">
            <a:extLst>
              <a:ext uri="{FF2B5EF4-FFF2-40B4-BE49-F238E27FC236}">
                <a16:creationId xmlns:a16="http://schemas.microsoft.com/office/drawing/2014/main" id="{9B845AD2-5919-8031-6886-CAD1EA690851}"/>
              </a:ext>
            </a:extLst>
          </p:cNvPr>
          <p:cNvGrpSpPr/>
          <p:nvPr/>
        </p:nvGrpSpPr>
        <p:grpSpPr>
          <a:xfrm>
            <a:off x="1697997" y="4005629"/>
            <a:ext cx="10849559" cy="944774"/>
            <a:chOff x="977407" y="2228489"/>
            <a:chExt cx="7879466" cy="640135"/>
          </a:xfrm>
        </p:grpSpPr>
        <p:pic>
          <p:nvPicPr>
            <p:cNvPr id="9" name="Picture 8" descr="Example of using underline text when it is not a link.">
              <a:extLst>
                <a:ext uri="{FF2B5EF4-FFF2-40B4-BE49-F238E27FC236}">
                  <a16:creationId xmlns:a16="http://schemas.microsoft.com/office/drawing/2014/main" id="{7E321AC9-B114-AE17-9C51-E33ECA1D24EF}"/>
                </a:ext>
              </a:extLst>
            </p:cNvPr>
            <p:cNvPicPr>
              <a:picLocks noChangeAspect="1"/>
            </p:cNvPicPr>
            <p:nvPr/>
          </p:nvPicPr>
          <p:blipFill>
            <a:blip r:embed="rId3"/>
            <a:stretch>
              <a:fillRect/>
            </a:stretch>
          </p:blipFill>
          <p:spPr>
            <a:xfrm>
              <a:off x="1350523" y="2228489"/>
              <a:ext cx="7506350" cy="640135"/>
            </a:xfrm>
            <a:prstGeom prst="rect">
              <a:avLst/>
            </a:prstGeom>
          </p:spPr>
        </p:pic>
        <p:pic>
          <p:nvPicPr>
            <p:cNvPr id="10" name="Picture 9">
              <a:extLst>
                <a:ext uri="{FF2B5EF4-FFF2-40B4-BE49-F238E27FC236}">
                  <a16:creationId xmlns:a16="http://schemas.microsoft.com/office/drawing/2014/main" id="{4634999D-AF66-BF94-8B57-DD2A07EE2A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407" y="2368062"/>
              <a:ext cx="309939" cy="360987"/>
            </a:xfrm>
            <a:prstGeom prst="rect">
              <a:avLst/>
            </a:prstGeom>
          </p:spPr>
        </p:pic>
      </p:grpSp>
      <p:sp>
        <p:nvSpPr>
          <p:cNvPr id="30" name="TextBox 29">
            <a:extLst>
              <a:ext uri="{FF2B5EF4-FFF2-40B4-BE49-F238E27FC236}">
                <a16:creationId xmlns:a16="http://schemas.microsoft.com/office/drawing/2014/main" id="{64DC78BB-869A-688B-61F6-4E029C2BDC14}"/>
              </a:ext>
            </a:extLst>
          </p:cNvPr>
          <p:cNvSpPr txBox="1"/>
          <p:nvPr/>
        </p:nvSpPr>
        <p:spPr>
          <a:xfrm>
            <a:off x="1028699" y="5728340"/>
            <a:ext cx="5661660" cy="3320140"/>
          </a:xfrm>
          <a:prstGeom prst="rect">
            <a:avLst/>
          </a:prstGeom>
          <a:noFill/>
        </p:spPr>
        <p:txBody>
          <a:bodyPr wrap="square">
            <a:spAutoFit/>
          </a:bodyPr>
          <a:lstStyle/>
          <a:p>
            <a:pPr>
              <a:lnSpc>
                <a:spcPct val="120000"/>
              </a:lnSpc>
              <a:spcAft>
                <a:spcPts val="1200"/>
              </a:spcAft>
              <a:buClr>
                <a:srgbClr val="B99869"/>
              </a:buClr>
              <a:buSzPct val="125000"/>
            </a:pPr>
            <a:r>
              <a:rPr lang="en-US" sz="3200" b="1">
                <a:latin typeface="Calibri" panose="020F0502020204030204" pitchFamily="34" charset="0"/>
                <a:ea typeface="Calibri" panose="020F0502020204030204" pitchFamily="34" charset="0"/>
                <a:cs typeface="Calibri" panose="020F0502020204030204" pitchFamily="34" charset="0"/>
              </a:rPr>
              <a:t>Saving to PDF format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Do not use File &gt; Print </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to create a PDF</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Use File &gt; Save As &gt; PDF</a:t>
            </a:r>
          </a:p>
          <a:p>
            <a:pPr marL="571500" indent="-571500">
              <a:lnSpc>
                <a:spcPct val="120000"/>
              </a:lnSpc>
              <a:spcAft>
                <a:spcPts val="1200"/>
              </a:spcAft>
              <a:buClr>
                <a:srgbClr val="B99869"/>
              </a:buClr>
              <a:buSzPct val="125000"/>
              <a:buFont typeface="Wingdings" panose="05000000000000000000" pitchFamily="2" charset="2"/>
              <a:buChar char="ü"/>
            </a:pPr>
            <a:endParaRPr lang="en-US" sz="2400">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descr="An example of File print - Adobe PDF - incorrect way to save to PDF">
            <a:extLst>
              <a:ext uri="{FF2B5EF4-FFF2-40B4-BE49-F238E27FC236}">
                <a16:creationId xmlns:a16="http://schemas.microsoft.com/office/drawing/2014/main" id="{1796BDF7-5536-3FC7-BCC2-C4A848880796}"/>
              </a:ext>
            </a:extLst>
          </p:cNvPr>
          <p:cNvGrpSpPr/>
          <p:nvPr/>
        </p:nvGrpSpPr>
        <p:grpSpPr>
          <a:xfrm>
            <a:off x="7041912" y="5666502"/>
            <a:ext cx="5318760" cy="1721908"/>
            <a:chOff x="7145815" y="2121278"/>
            <a:chExt cx="2758098" cy="815411"/>
          </a:xfrm>
        </p:grpSpPr>
        <p:pic>
          <p:nvPicPr>
            <p:cNvPr id="12" name="Picture 11">
              <a:extLst>
                <a:ext uri="{FF2B5EF4-FFF2-40B4-BE49-F238E27FC236}">
                  <a16:creationId xmlns:a16="http://schemas.microsoft.com/office/drawing/2014/main" id="{938FC6F0-2AE4-60BD-0F76-CF3A601AE6B2}"/>
                </a:ext>
              </a:extLst>
            </p:cNvPr>
            <p:cNvPicPr>
              <a:picLocks noChangeAspect="1"/>
            </p:cNvPicPr>
            <p:nvPr/>
          </p:nvPicPr>
          <p:blipFill>
            <a:blip r:embed="rId5"/>
            <a:stretch>
              <a:fillRect/>
            </a:stretch>
          </p:blipFill>
          <p:spPr>
            <a:xfrm>
              <a:off x="7625336" y="2121278"/>
              <a:ext cx="2278577" cy="815411"/>
            </a:xfrm>
            <a:prstGeom prst="rect">
              <a:avLst/>
            </a:prstGeom>
          </p:spPr>
        </p:pic>
        <p:pic>
          <p:nvPicPr>
            <p:cNvPr id="13" name="Picture 12">
              <a:extLst>
                <a:ext uri="{FF2B5EF4-FFF2-40B4-BE49-F238E27FC236}">
                  <a16:creationId xmlns:a16="http://schemas.microsoft.com/office/drawing/2014/main" id="{9EEA4186-109E-5C8E-2052-A1BECE62AA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5815" y="2449902"/>
              <a:ext cx="309939" cy="360987"/>
            </a:xfrm>
            <a:prstGeom prst="rect">
              <a:avLst/>
            </a:prstGeom>
          </p:spPr>
        </p:pic>
      </p:grpSp>
      <p:grpSp>
        <p:nvGrpSpPr>
          <p:cNvPr id="14" name="Group 13" descr="Example of File print - Microsoft print to pdf - wrong way to export to PDF">
            <a:extLst>
              <a:ext uri="{FF2B5EF4-FFF2-40B4-BE49-F238E27FC236}">
                <a16:creationId xmlns:a16="http://schemas.microsoft.com/office/drawing/2014/main" id="{E6ED8ED9-3A64-6AF4-1AB7-9F5A8A05A469}"/>
              </a:ext>
            </a:extLst>
          </p:cNvPr>
          <p:cNvGrpSpPr/>
          <p:nvPr/>
        </p:nvGrpSpPr>
        <p:grpSpPr>
          <a:xfrm>
            <a:off x="12687697" y="6137543"/>
            <a:ext cx="5318760" cy="1208130"/>
            <a:chOff x="7131656" y="2936689"/>
            <a:chExt cx="2779878" cy="541067"/>
          </a:xfrm>
        </p:grpSpPr>
        <p:pic>
          <p:nvPicPr>
            <p:cNvPr id="15" name="Picture 14">
              <a:extLst>
                <a:ext uri="{FF2B5EF4-FFF2-40B4-BE49-F238E27FC236}">
                  <a16:creationId xmlns:a16="http://schemas.microsoft.com/office/drawing/2014/main" id="{4D3711AE-6D4E-259D-0250-CA36F49D9651}"/>
                </a:ext>
              </a:extLst>
            </p:cNvPr>
            <p:cNvPicPr>
              <a:picLocks noChangeAspect="1"/>
            </p:cNvPicPr>
            <p:nvPr/>
          </p:nvPicPr>
          <p:blipFill>
            <a:blip r:embed="rId6"/>
            <a:stretch>
              <a:fillRect/>
            </a:stretch>
          </p:blipFill>
          <p:spPr>
            <a:xfrm>
              <a:off x="7625336" y="2936689"/>
              <a:ext cx="2286198" cy="541067"/>
            </a:xfrm>
            <a:prstGeom prst="rect">
              <a:avLst/>
            </a:prstGeom>
          </p:spPr>
        </p:pic>
        <p:pic>
          <p:nvPicPr>
            <p:cNvPr id="16" name="Picture 15">
              <a:extLst>
                <a:ext uri="{FF2B5EF4-FFF2-40B4-BE49-F238E27FC236}">
                  <a16:creationId xmlns:a16="http://schemas.microsoft.com/office/drawing/2014/main" id="{A98BF0FF-9BC0-7ABC-8C4A-36A2D760EE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31656" y="3044161"/>
              <a:ext cx="309939" cy="360987"/>
            </a:xfrm>
            <a:prstGeom prst="rect">
              <a:avLst/>
            </a:prstGeom>
          </p:spPr>
        </p:pic>
      </p:grpSp>
      <p:grpSp>
        <p:nvGrpSpPr>
          <p:cNvPr id="17" name="Group 16" descr="Correct way to save - Save as Adobe PDF">
            <a:extLst>
              <a:ext uri="{FF2B5EF4-FFF2-40B4-BE49-F238E27FC236}">
                <a16:creationId xmlns:a16="http://schemas.microsoft.com/office/drawing/2014/main" id="{7AB482D2-5D5F-3377-9AB3-CFCFEEB19F6B}"/>
              </a:ext>
            </a:extLst>
          </p:cNvPr>
          <p:cNvGrpSpPr/>
          <p:nvPr/>
        </p:nvGrpSpPr>
        <p:grpSpPr>
          <a:xfrm>
            <a:off x="9190324" y="7821974"/>
            <a:ext cx="3070835" cy="1338329"/>
            <a:chOff x="7108853" y="3541457"/>
            <a:chExt cx="2203717" cy="895028"/>
          </a:xfrm>
        </p:grpSpPr>
        <p:pic>
          <p:nvPicPr>
            <p:cNvPr id="18" name="Picture 17" descr="Screenshot of Save as Adobe PDF ">
              <a:extLst>
                <a:ext uri="{FF2B5EF4-FFF2-40B4-BE49-F238E27FC236}">
                  <a16:creationId xmlns:a16="http://schemas.microsoft.com/office/drawing/2014/main" id="{ACCBE01D-82E4-CE12-471C-2051F090061C}"/>
                </a:ext>
              </a:extLst>
            </p:cNvPr>
            <p:cNvPicPr>
              <a:picLocks noChangeAspect="1"/>
            </p:cNvPicPr>
            <p:nvPr/>
          </p:nvPicPr>
          <p:blipFill>
            <a:blip r:embed="rId7"/>
            <a:stretch>
              <a:fillRect/>
            </a:stretch>
          </p:blipFill>
          <p:spPr>
            <a:xfrm>
              <a:off x="7694611" y="3541457"/>
              <a:ext cx="1617959" cy="832429"/>
            </a:xfrm>
            <a:prstGeom prst="rect">
              <a:avLst/>
            </a:prstGeom>
          </p:spPr>
        </p:pic>
        <p:pic>
          <p:nvPicPr>
            <p:cNvPr id="19" name="Picture 18">
              <a:extLst>
                <a:ext uri="{FF2B5EF4-FFF2-40B4-BE49-F238E27FC236}">
                  <a16:creationId xmlns:a16="http://schemas.microsoft.com/office/drawing/2014/main" id="{10137E40-BC8D-97B8-C8C7-F205A4F9BB63}"/>
                </a:ext>
                <a:ext uri="{C183D7F6-B498-43B3-948B-1728B52AA6E4}">
                  <adec:decorative xmlns:adec="http://schemas.microsoft.com/office/drawing/2017/decorative" val="1"/>
                </a:ext>
              </a:extLst>
            </p:cNvPr>
            <p:cNvPicPr>
              <a:picLocks noChangeAspect="1"/>
            </p:cNvPicPr>
            <p:nvPr/>
          </p:nvPicPr>
          <p:blipFill rotWithShape="1">
            <a:blip r:embed="rId8"/>
            <a:srcRect l="-1" t="1" r="-37850" b="-31866"/>
            <a:stretch/>
          </p:blipFill>
          <p:spPr>
            <a:xfrm>
              <a:off x="7108853" y="3890144"/>
              <a:ext cx="604934" cy="546341"/>
            </a:xfrm>
            <a:prstGeom prst="rect">
              <a:avLst/>
            </a:prstGeom>
          </p:spPr>
        </p:pic>
      </p:grpSp>
      <p:grpSp>
        <p:nvGrpSpPr>
          <p:cNvPr id="20" name="Group 19" descr="Correct way to save - Create PDF">
            <a:extLst>
              <a:ext uri="{FF2B5EF4-FFF2-40B4-BE49-F238E27FC236}">
                <a16:creationId xmlns:a16="http://schemas.microsoft.com/office/drawing/2014/main" id="{8F0F6B0E-4DA5-9166-4E5C-B9015B976E0A}"/>
              </a:ext>
            </a:extLst>
          </p:cNvPr>
          <p:cNvGrpSpPr/>
          <p:nvPr/>
        </p:nvGrpSpPr>
        <p:grpSpPr>
          <a:xfrm>
            <a:off x="12779523" y="7821974"/>
            <a:ext cx="1705470" cy="1338329"/>
            <a:chOff x="7140043" y="4512145"/>
            <a:chExt cx="1107195" cy="832024"/>
          </a:xfrm>
        </p:grpSpPr>
        <p:pic>
          <p:nvPicPr>
            <p:cNvPr id="22" name="Picture 21">
              <a:extLst>
                <a:ext uri="{FF2B5EF4-FFF2-40B4-BE49-F238E27FC236}">
                  <a16:creationId xmlns:a16="http://schemas.microsoft.com/office/drawing/2014/main" id="{ED9B6788-8561-8732-8107-A835958E97F1}"/>
                </a:ext>
              </a:extLst>
            </p:cNvPr>
            <p:cNvPicPr>
              <a:picLocks noChangeAspect="1"/>
            </p:cNvPicPr>
            <p:nvPr/>
          </p:nvPicPr>
          <p:blipFill>
            <a:blip r:embed="rId9"/>
            <a:stretch>
              <a:fillRect/>
            </a:stretch>
          </p:blipFill>
          <p:spPr>
            <a:xfrm>
              <a:off x="7741497" y="4512145"/>
              <a:ext cx="505741" cy="8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F2402218-7CEB-75E5-96FF-F1E7EFC67A55}"/>
                </a:ext>
                <a:ext uri="{C183D7F6-B498-43B3-948B-1728B52AA6E4}">
                  <adec:decorative xmlns:adec="http://schemas.microsoft.com/office/drawing/2017/decorative" val="1"/>
                </a:ext>
              </a:extLst>
            </p:cNvPr>
            <p:cNvPicPr>
              <a:picLocks noChangeAspect="1"/>
            </p:cNvPicPr>
            <p:nvPr/>
          </p:nvPicPr>
          <p:blipFill rotWithShape="1">
            <a:blip r:embed="rId8"/>
            <a:srcRect l="-1" t="1" r="-37850" b="-31866"/>
            <a:stretch/>
          </p:blipFill>
          <p:spPr>
            <a:xfrm>
              <a:off x="7140043" y="4741082"/>
              <a:ext cx="604934" cy="546341"/>
            </a:xfrm>
            <a:prstGeom prst="rect">
              <a:avLst/>
            </a:prstGeom>
          </p:spPr>
        </p:pic>
      </p:grpSp>
      <p:grpSp>
        <p:nvGrpSpPr>
          <p:cNvPr id="24" name="Dots">
            <a:extLst>
              <a:ext uri="{FF2B5EF4-FFF2-40B4-BE49-F238E27FC236}">
                <a16:creationId xmlns:a16="http://schemas.microsoft.com/office/drawing/2014/main" id="{8A37E77D-E4F3-3D84-4728-638241D06F8C}"/>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25" name="Oval 24">
              <a:extLst>
                <a:ext uri="{FF2B5EF4-FFF2-40B4-BE49-F238E27FC236}">
                  <a16:creationId xmlns:a16="http://schemas.microsoft.com/office/drawing/2014/main" id="{06C66B69-B8E4-2853-7886-FD70DA8E7529}"/>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6" name="Oval 25">
              <a:extLst>
                <a:ext uri="{FF2B5EF4-FFF2-40B4-BE49-F238E27FC236}">
                  <a16:creationId xmlns:a16="http://schemas.microsoft.com/office/drawing/2014/main" id="{3EA73E72-3DF4-EB11-E3FE-61C3331A8F7B}"/>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7" name="Oval 26">
              <a:extLst>
                <a:ext uri="{FF2B5EF4-FFF2-40B4-BE49-F238E27FC236}">
                  <a16:creationId xmlns:a16="http://schemas.microsoft.com/office/drawing/2014/main" id="{D0000871-7144-1E1D-D143-0D20E0A280F7}"/>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Oval 27">
              <a:extLst>
                <a:ext uri="{FF2B5EF4-FFF2-40B4-BE49-F238E27FC236}">
                  <a16:creationId xmlns:a16="http://schemas.microsoft.com/office/drawing/2014/main" id="{737CD05A-B50B-E590-65AB-C19B2540B44E}"/>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653843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315AE8D7-4377-91C2-80E4-D915B6497497}"/>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04588257-11EF-C7DD-E897-CE708A95373A}"/>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Other Accessibility Tips </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30C86A51-4571-CEA7-A835-E72E9D957BDE}"/>
              </a:ext>
            </a:extLst>
          </p:cNvPr>
          <p:cNvSpPr txBox="1"/>
          <p:nvPr/>
        </p:nvSpPr>
        <p:spPr>
          <a:xfrm>
            <a:off x="1104898" y="3643589"/>
            <a:ext cx="12275822" cy="8378769"/>
          </a:xfrm>
          <a:prstGeom prst="rect">
            <a:avLst/>
          </a:prstGeom>
          <a:noFill/>
        </p:spPr>
        <p:txBody>
          <a:bodyPr wrap="square">
            <a:spAutoFit/>
          </a:bodyPr>
          <a:lstStyle/>
          <a:p>
            <a:pPr>
              <a:lnSpc>
                <a:spcPct val="120000"/>
              </a:lnSpc>
              <a:spcAft>
                <a:spcPts val="1200"/>
              </a:spcAft>
              <a:buClr>
                <a:srgbClr val="B99869"/>
              </a:buClr>
              <a:buSzPct val="125000"/>
            </a:pPr>
            <a:r>
              <a:rPr lang="en-US" sz="2800" b="1">
                <a:latin typeface="Calibri" panose="020F0502020204030204" pitchFamily="34" charset="0"/>
                <a:ea typeface="Calibri" panose="020F0502020204030204" pitchFamily="34" charset="0"/>
                <a:cs typeface="Calibri" panose="020F0502020204030204" pitchFamily="34" charset="0"/>
              </a:rPr>
              <a:t>Reasons for a document or PDF</a:t>
            </a: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Primary purpose: Printing or printing in a precise layout (brochure or form)</a:t>
            </a: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You are offering the document as a reusable template.</a:t>
            </a: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The content is exceptionally long </a:t>
            </a:r>
            <a:br>
              <a:rPr lang="en-US" sz="2600">
                <a:latin typeface="Calibri" panose="020F0502020204030204" pitchFamily="34" charset="0"/>
                <a:ea typeface="Calibri" panose="020F0502020204030204" pitchFamily="34" charset="0"/>
                <a:cs typeface="Calibri" panose="020F0502020204030204" pitchFamily="34" charset="0"/>
              </a:rPr>
            </a:br>
            <a:r>
              <a:rPr lang="en-US" sz="2600">
                <a:latin typeface="Calibri" panose="020F0502020204030204" pitchFamily="34" charset="0"/>
                <a:ea typeface="Calibri" panose="020F0502020204030204" pitchFamily="34" charset="0"/>
                <a:cs typeface="Calibri" panose="020F0502020204030204" pitchFamily="34" charset="0"/>
              </a:rPr>
              <a:t>(Even manuals can become webpage content!)</a:t>
            </a:r>
          </a:p>
          <a:p>
            <a:pPr>
              <a:lnSpc>
                <a:spcPct val="120000"/>
              </a:lnSpc>
              <a:spcAft>
                <a:spcPts val="1200"/>
              </a:spcAft>
              <a:buClr>
                <a:srgbClr val="B99869"/>
              </a:buClr>
              <a:buSzPct val="125000"/>
            </a:pPr>
            <a:r>
              <a:rPr lang="en-US" sz="2800" b="1">
                <a:latin typeface="Calibri" panose="020F0502020204030204" pitchFamily="34" charset="0"/>
                <a:ea typeface="Calibri" panose="020F0502020204030204" pitchFamily="34" charset="0"/>
                <a:cs typeface="Calibri" panose="020F0502020204030204" pitchFamily="34" charset="0"/>
              </a:rPr>
              <a:t>Benefits as webpage content</a:t>
            </a:r>
            <a:endParaRPr lang="en-US" sz="28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Easier to apply accessibility guidelines</a:t>
            </a: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Predictable, consistent user experience </a:t>
            </a: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Easily responsive to different screen sizes</a:t>
            </a:r>
          </a:p>
          <a:p>
            <a:pPr marL="571500" indent="-571500">
              <a:lnSpc>
                <a:spcPct val="120000"/>
              </a:lnSpc>
              <a:spcAft>
                <a:spcPts val="1200"/>
              </a:spcAft>
              <a:buClr>
                <a:srgbClr val="B99869"/>
              </a:buClr>
              <a:buSzPct val="125000"/>
              <a:buFont typeface="Wingdings" panose="05000000000000000000" pitchFamily="2" charset="2"/>
              <a:buChar char="ü"/>
            </a:pPr>
            <a:r>
              <a:rPr lang="en-US" sz="2600">
                <a:latin typeface="Calibri" panose="020F0502020204030204" pitchFamily="34" charset="0"/>
                <a:ea typeface="Calibri" panose="020F0502020204030204" pitchFamily="34" charset="0"/>
                <a:cs typeface="Calibri" panose="020F0502020204030204" pitchFamily="34" charset="0"/>
              </a:rPr>
              <a:t>Quicker to load</a:t>
            </a: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24" name="Content Placeholder 1">
            <a:extLst>
              <a:ext uri="{FF2B5EF4-FFF2-40B4-BE49-F238E27FC236}">
                <a16:creationId xmlns:a16="http://schemas.microsoft.com/office/drawing/2014/main" id="{1ADF8FFC-EBB9-280B-14A8-FC9F566BA203}"/>
              </a:ext>
            </a:extLst>
          </p:cNvPr>
          <p:cNvSpPr txBox="1">
            <a:spLocks/>
          </p:cNvSpPr>
          <p:nvPr/>
        </p:nvSpPr>
        <p:spPr>
          <a:xfrm>
            <a:off x="1104898" y="2968400"/>
            <a:ext cx="10325102" cy="675189"/>
          </a:xfrm>
          <a:prstGeom prst="rect">
            <a:avLst/>
          </a:prstGeom>
        </p:spPr>
        <p:txBody>
          <a:bodyPr>
            <a:normAutofit fontScale="92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Calibri" panose="020F0502020204030204" pitchFamily="34" charset="0"/>
                <a:ea typeface="Calibri" panose="020F0502020204030204" pitchFamily="34" charset="0"/>
                <a:cs typeface="Calibri" panose="020F0502020204030204" pitchFamily="34" charset="0"/>
              </a:rPr>
              <a:t>First, ask yourself, "Does this </a:t>
            </a:r>
            <a:r>
              <a:rPr lang="en-US" sz="3600" b="1" i="1">
                <a:latin typeface="Calibri" panose="020F0502020204030204" pitchFamily="34" charset="0"/>
                <a:ea typeface="Calibri" panose="020F0502020204030204" pitchFamily="34" charset="0"/>
                <a:cs typeface="Calibri" panose="020F0502020204030204" pitchFamily="34" charset="0"/>
              </a:rPr>
              <a:t>have</a:t>
            </a:r>
            <a:r>
              <a:rPr lang="en-US" sz="3600" b="1">
                <a:latin typeface="Calibri" panose="020F0502020204030204" pitchFamily="34" charset="0"/>
                <a:ea typeface="Calibri" panose="020F0502020204030204" pitchFamily="34" charset="0"/>
                <a:cs typeface="Calibri" panose="020F0502020204030204" pitchFamily="34" charset="0"/>
              </a:rPr>
              <a:t> to be a document?"</a:t>
            </a:r>
          </a:p>
          <a:p>
            <a:pPr marL="57150"/>
            <a:endParaRPr lang="en-US" sz="260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55A1DE39-011B-0103-FA4D-822273F811E5}"/>
              </a:ext>
            </a:extLst>
          </p:cNvPr>
          <p:cNvSpPr txBox="1"/>
          <p:nvPr/>
        </p:nvSpPr>
        <p:spPr>
          <a:xfrm>
            <a:off x="13121640" y="3305994"/>
            <a:ext cx="4724400" cy="5478423"/>
          </a:xfrm>
          <a:prstGeom prst="rect">
            <a:avLst/>
          </a:prstGeom>
          <a:solidFill>
            <a:srgbClr val="AF8A55">
              <a:alpha val="20000"/>
            </a:srgbClr>
          </a:solidFill>
          <a:ln w="57150" cap="rnd">
            <a:solidFill>
              <a:srgbClr val="B99869">
                <a:alpha val="93000"/>
              </a:srgbClr>
            </a:solidFill>
          </a:ln>
        </p:spPr>
        <p:txBody>
          <a:bodyPr wrap="square" lIns="274320" tIns="182880" rIns="274320" bIns="182880">
            <a:spAutoFit/>
          </a:bodyPr>
          <a:lstStyle/>
          <a:p>
            <a:pPr>
              <a:spcAft>
                <a:spcPts val="600"/>
              </a:spcAft>
            </a:pPr>
            <a:r>
              <a:rPr lang="en-US" sz="3000" b="1">
                <a:latin typeface="Calibri" panose="020F0502020204030204" pitchFamily="34" charset="0"/>
                <a:ea typeface="Calibri" panose="020F0502020204030204" pitchFamily="34" charset="0"/>
                <a:cs typeface="Calibri" panose="020F0502020204030204" pitchFamily="34" charset="0"/>
              </a:rPr>
              <a:t>A Document is Forever</a:t>
            </a:r>
          </a:p>
          <a:p>
            <a:pPr marL="457200" indent="-457200">
              <a:buFont typeface="Arial" panose="020B0604020202020204" pitchFamily="34" charset="0"/>
              <a:buChar char="•"/>
            </a:pPr>
            <a:r>
              <a:rPr lang="en-US" sz="2700">
                <a:latin typeface="Calibri" panose="020F0502020204030204" pitchFamily="34" charset="0"/>
                <a:ea typeface="Calibri" panose="020F0502020204030204" pitchFamily="34" charset="0"/>
                <a:cs typeface="Calibri" panose="020F0502020204030204" pitchFamily="34" charset="0"/>
              </a:rPr>
              <a:t>Post a document on your site and anyone can download it. </a:t>
            </a:r>
          </a:p>
          <a:p>
            <a:pPr marL="457200" indent="-457200">
              <a:buFont typeface="Arial" panose="020B0604020202020204" pitchFamily="34" charset="0"/>
              <a:buChar char="•"/>
            </a:pPr>
            <a:r>
              <a:rPr lang="en-US" sz="2700">
                <a:latin typeface="Calibri" panose="020F0502020204030204" pitchFamily="34" charset="0"/>
                <a:ea typeface="Calibri" panose="020F0502020204030204" pitchFamily="34" charset="0"/>
                <a:cs typeface="Calibri" panose="020F0502020204030204" pitchFamily="34" charset="0"/>
              </a:rPr>
              <a:t>It become tricky when posting a new version, or document is deleted. </a:t>
            </a:r>
          </a:p>
          <a:p>
            <a:pPr marL="457200" indent="-457200">
              <a:buFont typeface="Arial" panose="020B0604020202020204" pitchFamily="34" charset="0"/>
              <a:buChar char="•"/>
            </a:pPr>
            <a:r>
              <a:rPr lang="en-US" sz="2700">
                <a:latin typeface="Calibri" panose="020F0502020204030204" pitchFamily="34" charset="0"/>
                <a:ea typeface="Calibri" panose="020F0502020204030204" pitchFamily="34" charset="0"/>
                <a:cs typeface="Calibri" panose="020F0502020204030204" pitchFamily="34" charset="0"/>
              </a:rPr>
              <a:t>Users might continue to use old versions.</a:t>
            </a:r>
          </a:p>
          <a:p>
            <a:pPr marL="457200" indent="-457200">
              <a:buFont typeface="Arial" panose="020B0604020202020204" pitchFamily="34" charset="0"/>
              <a:buChar char="•"/>
            </a:pPr>
            <a:r>
              <a:rPr lang="en-US" sz="2700">
                <a:latin typeface="Calibri" panose="020F0502020204030204" pitchFamily="34" charset="0"/>
                <a:ea typeface="Calibri" panose="020F0502020204030204" pitchFamily="34" charset="0"/>
                <a:cs typeface="Calibri" panose="020F0502020204030204" pitchFamily="34" charset="0"/>
              </a:rPr>
              <a:t>Include clear version numbers or dates in updated document </a:t>
            </a:r>
          </a:p>
        </p:txBody>
      </p:sp>
      <p:grpSp>
        <p:nvGrpSpPr>
          <p:cNvPr id="160" name="Dots">
            <a:extLst>
              <a:ext uri="{FF2B5EF4-FFF2-40B4-BE49-F238E27FC236}">
                <a16:creationId xmlns:a16="http://schemas.microsoft.com/office/drawing/2014/main" id="{2928BB50-263B-07C8-640F-F2D697A48568}"/>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D086A60D-C10D-F593-3BB9-64975AD893A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9F196083-3086-3160-6442-80D999C0B07D}"/>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B809F402-BF43-3768-7210-F85CD2E0017C}"/>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B0713519-6B7B-2D26-DC96-9606E8232845}"/>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959446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124">
          <a:extLst>
            <a:ext uri="{FF2B5EF4-FFF2-40B4-BE49-F238E27FC236}">
              <a16:creationId xmlns:a16="http://schemas.microsoft.com/office/drawing/2014/main" id="{486B5F10-AA8F-B924-F4B3-74DDA9288292}"/>
            </a:ext>
          </a:extLst>
        </p:cNvPr>
        <p:cNvGrpSpPr/>
        <p:nvPr/>
      </p:nvGrpSpPr>
      <p:grpSpPr>
        <a:xfrm>
          <a:off x="0" y="0"/>
          <a:ext cx="0" cy="0"/>
          <a:chOff x="0" y="0"/>
          <a:chExt cx="0" cy="0"/>
        </a:xfrm>
      </p:grpSpPr>
      <p:grpSp>
        <p:nvGrpSpPr>
          <p:cNvPr id="4" name="Dots">
            <a:extLst>
              <a:ext uri="{FF2B5EF4-FFF2-40B4-BE49-F238E27FC236}">
                <a16:creationId xmlns:a16="http://schemas.microsoft.com/office/drawing/2014/main" id="{57EB4171-74B9-45CE-6DCD-DCF68950A9E7}"/>
              </a:ext>
              <a:ext uri="{C183D7F6-B498-43B3-948B-1728B52AA6E4}">
                <adec:decorative xmlns:adec="http://schemas.microsoft.com/office/drawing/2017/decorative" val="1"/>
              </a:ext>
            </a:extLst>
          </p:cNvPr>
          <p:cNvGrpSpPr/>
          <p:nvPr/>
        </p:nvGrpSpPr>
        <p:grpSpPr>
          <a:xfrm>
            <a:off x="1028700" y="8745142"/>
            <a:ext cx="1883814" cy="313742"/>
            <a:chOff x="1027337" y="6413043"/>
            <a:chExt cx="1883814" cy="313742"/>
          </a:xfrm>
        </p:grpSpPr>
        <p:sp>
          <p:nvSpPr>
            <p:cNvPr id="5" name="Oval 4">
              <a:extLst>
                <a:ext uri="{FF2B5EF4-FFF2-40B4-BE49-F238E27FC236}">
                  <a16:creationId xmlns:a16="http://schemas.microsoft.com/office/drawing/2014/main" id="{C5504169-7FC4-0140-707C-8EE58AD69A64}"/>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4EABE1B0-44F4-CC08-0901-FF4605239668}"/>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BDD867F7-AF0A-B924-AFC5-CF4FD1383734}"/>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E8450C27-9591-8976-27E8-328E5793550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Capitol">
            <a:extLst>
              <a:ext uri="{FF2B5EF4-FFF2-40B4-BE49-F238E27FC236}">
                <a16:creationId xmlns:a16="http://schemas.microsoft.com/office/drawing/2014/main" id="{418DA481-CA61-AD3D-0716-7EE3B1AE4C5D}"/>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125" name="Header Text">
            <a:extLst>
              <a:ext uri="{FF2B5EF4-FFF2-40B4-BE49-F238E27FC236}">
                <a16:creationId xmlns:a16="http://schemas.microsoft.com/office/drawing/2014/main" id="{86D33B4A-795D-E763-73E4-11C1958BE702}"/>
              </a:ext>
            </a:extLst>
          </p:cNvPr>
          <p:cNvSpPr txBox="1">
            <a:spLocks noGrp="1"/>
          </p:cNvSpPr>
          <p:nvPr>
            <p:ph type="title" idx="4294967295"/>
          </p:nvPr>
        </p:nvSpPr>
        <p:spPr>
          <a:xfrm>
            <a:off x="1028700" y="2835832"/>
            <a:ext cx="10489629" cy="236372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Module 5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Image Accessibility</a:t>
            </a:r>
            <a:endParaRPr kumimoji="0" lang="en-US" sz="105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9354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a:extLst>
            <a:ext uri="{FF2B5EF4-FFF2-40B4-BE49-F238E27FC236}">
              <a16:creationId xmlns:a16="http://schemas.microsoft.com/office/drawing/2014/main" id="{6B925215-2E5C-B8F4-B3F2-34130A43A0D4}"/>
            </a:ext>
          </a:extLst>
        </p:cNvPr>
        <p:cNvGrpSpPr/>
        <p:nvPr/>
      </p:nvGrpSpPr>
      <p:grpSpPr>
        <a:xfrm>
          <a:off x="0" y="0"/>
          <a:ext cx="0" cy="0"/>
          <a:chOff x="0" y="0"/>
          <a:chExt cx="0" cy="0"/>
        </a:xfrm>
      </p:grpSpPr>
      <p:sp>
        <p:nvSpPr>
          <p:cNvPr id="2" name="Agenda Header">
            <a:extLst>
              <a:ext uri="{FF2B5EF4-FFF2-40B4-BE49-F238E27FC236}">
                <a16:creationId xmlns:a16="http://schemas.microsoft.com/office/drawing/2014/main" id="{C3808923-E229-FE5F-9F11-9878635A3679}"/>
              </a:ext>
            </a:extLst>
          </p:cNvPr>
          <p:cNvSpPr txBox="1">
            <a:spLocks noGrp="1"/>
          </p:cNvSpPr>
          <p:nvPr>
            <p:ph type="title" idx="4294967295"/>
          </p:nvPr>
        </p:nvSpPr>
        <p:spPr>
          <a:xfrm>
            <a:off x="1648584" y="2100786"/>
            <a:ext cx="16014575" cy="77559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Document Accessibility Features </a:t>
            </a:r>
            <a:endParaRPr kumimoji="0" lang="en-US" sz="14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5" name="Agenda">
            <a:extLst>
              <a:ext uri="{FF2B5EF4-FFF2-40B4-BE49-F238E27FC236}">
                <a16:creationId xmlns:a16="http://schemas.microsoft.com/office/drawing/2014/main" id="{ED667169-6DA3-51C7-222A-0497B70F7562}"/>
              </a:ext>
            </a:extLst>
          </p:cNvPr>
          <p:cNvSpPr txBox="1"/>
          <p:nvPr/>
        </p:nvSpPr>
        <p:spPr>
          <a:xfrm>
            <a:off x="2139042" y="3354122"/>
            <a:ext cx="12689478" cy="4144661"/>
          </a:xfrm>
          <a:prstGeom prst="rect">
            <a:avLst/>
          </a:prstGeom>
          <a:noFill/>
        </p:spPr>
        <p:txBody>
          <a:bodyPr wrap="square" rtlCol="0">
            <a:spAutoFit/>
          </a:bodyPr>
          <a:lstStyle/>
          <a:p>
            <a:pPr marL="514350" indent="-514350">
              <a:lnSpc>
                <a:spcPct val="150000"/>
              </a:lnSpc>
              <a:buClr>
                <a:srgbClr val="8F7043"/>
              </a:buClr>
              <a:buFont typeface="+mj-lt"/>
              <a:buAutoNum type="arabicPeriod"/>
            </a:pPr>
            <a:r>
              <a:rPr lang="en-US" sz="3600">
                <a:latin typeface="Calibri" panose="020F0502020204030204" pitchFamily="34" charset="0"/>
                <a:ea typeface="Calibri" panose="020F0502020204030204" pitchFamily="34" charset="0"/>
                <a:cs typeface="Calibri" panose="020F0502020204030204" pitchFamily="34" charset="0"/>
              </a:rPr>
              <a:t>Alternative Text (“Alt Text”)</a:t>
            </a:r>
          </a:p>
          <a:p>
            <a:pPr marL="514350" indent="-514350">
              <a:lnSpc>
                <a:spcPct val="150000"/>
              </a:lnSpc>
              <a:buClr>
                <a:srgbClr val="8F7043"/>
              </a:buClr>
              <a:buFont typeface="+mj-lt"/>
              <a:buAutoNum type="arabicPeriod"/>
            </a:pPr>
            <a:r>
              <a:rPr lang="en-US" sz="3600">
                <a:latin typeface="Calibri" panose="020F0502020204030204" pitchFamily="34" charset="0"/>
                <a:ea typeface="Calibri" panose="020F0502020204030204" pitchFamily="34" charset="0"/>
                <a:cs typeface="Calibri" panose="020F0502020204030204" pitchFamily="34" charset="0"/>
              </a:rPr>
              <a:t>Types of Images</a:t>
            </a:r>
          </a:p>
          <a:p>
            <a:pPr marL="514350" indent="-514350">
              <a:lnSpc>
                <a:spcPct val="150000"/>
              </a:lnSpc>
              <a:buClr>
                <a:srgbClr val="8F7043"/>
              </a:buClr>
              <a:buFont typeface="+mj-lt"/>
              <a:buAutoNum type="arabicPeriod"/>
            </a:pPr>
            <a:r>
              <a:rPr lang="en-US" sz="3600">
                <a:latin typeface="Calibri" panose="020F0502020204030204" pitchFamily="34" charset="0"/>
                <a:ea typeface="Calibri" panose="020F0502020204030204" pitchFamily="34" charset="0"/>
                <a:cs typeface="Calibri" panose="020F0502020204030204" pitchFamily="34" charset="0"/>
              </a:rPr>
              <a:t>Use of Color (See Module 4 for Color Contrast)</a:t>
            </a:r>
          </a:p>
          <a:p>
            <a:pPr marL="514350" indent="-514350">
              <a:lnSpc>
                <a:spcPct val="150000"/>
              </a:lnSpc>
              <a:buClr>
                <a:srgbClr val="8F7043"/>
              </a:buClr>
              <a:buFont typeface="+mj-lt"/>
              <a:buAutoNum type="arabicPeriod"/>
            </a:pPr>
            <a:r>
              <a:rPr lang="en-US" sz="3600">
                <a:latin typeface="Calibri" panose="020F0502020204030204" pitchFamily="34" charset="0"/>
                <a:ea typeface="Calibri" panose="020F0502020204030204" pitchFamily="34" charset="0"/>
                <a:cs typeface="Calibri" panose="020F0502020204030204" pitchFamily="34" charset="0"/>
              </a:rPr>
              <a:t>Keep Complex Images (Data Visualizations) Understandable </a:t>
            </a:r>
          </a:p>
          <a:p>
            <a:pPr marL="514350" indent="-514350">
              <a:lnSpc>
                <a:spcPct val="150000"/>
              </a:lnSpc>
              <a:buClr>
                <a:srgbClr val="8F7043"/>
              </a:buClr>
              <a:buFont typeface="+mj-lt"/>
              <a:buAutoNum type="arabicPeriod"/>
            </a:pPr>
            <a:r>
              <a:rPr lang="en-US" sz="3600">
                <a:latin typeface="Calibri" panose="020F0502020204030204" pitchFamily="34" charset="0"/>
                <a:ea typeface="Calibri" panose="020F0502020204030204" pitchFamily="34" charset="0"/>
                <a:cs typeface="Calibri" panose="020F0502020204030204" pitchFamily="34" charset="0"/>
              </a:rPr>
              <a:t>Tips Specific to Charts and Graphs</a:t>
            </a:r>
          </a:p>
        </p:txBody>
      </p:sp>
      <p:grpSp>
        <p:nvGrpSpPr>
          <p:cNvPr id="8" name="Dots">
            <a:extLst>
              <a:ext uri="{FF2B5EF4-FFF2-40B4-BE49-F238E27FC236}">
                <a16:creationId xmlns:a16="http://schemas.microsoft.com/office/drawing/2014/main" id="{73E3B413-48F0-84DD-570F-77791EF6060B}"/>
              </a:ext>
              <a:ext uri="{C183D7F6-B498-43B3-948B-1728B52AA6E4}">
                <adec:decorative xmlns:adec="http://schemas.microsoft.com/office/drawing/2017/decorative" val="1"/>
              </a:ext>
            </a:extLst>
          </p:cNvPr>
          <p:cNvGrpSpPr/>
          <p:nvPr/>
        </p:nvGrpSpPr>
        <p:grpSpPr>
          <a:xfrm>
            <a:off x="15971519" y="9616440"/>
            <a:ext cx="1822267" cy="310929"/>
            <a:chOff x="14486635" y="9703837"/>
            <a:chExt cx="1341192" cy="223532"/>
          </a:xfrm>
        </p:grpSpPr>
        <p:sp>
          <p:nvSpPr>
            <p:cNvPr id="9" name="Oval 8">
              <a:extLst>
                <a:ext uri="{FF2B5EF4-FFF2-40B4-BE49-F238E27FC236}">
                  <a16:creationId xmlns:a16="http://schemas.microsoft.com/office/drawing/2014/main" id="{C0FDFF73-0328-4BA7-A411-3AE351D572F6}"/>
                </a:ext>
              </a:extLst>
            </p:cNvPr>
            <p:cNvSpPr/>
            <p:nvPr/>
          </p:nvSpPr>
          <p:spPr>
            <a:xfrm>
              <a:off x="14486635" y="9703837"/>
              <a:ext cx="223532" cy="22353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Oval 9">
              <a:extLst>
                <a:ext uri="{FF2B5EF4-FFF2-40B4-BE49-F238E27FC236}">
                  <a16:creationId xmlns:a16="http://schemas.microsoft.com/office/drawing/2014/main" id="{161781C4-72C5-0407-BC5E-132DDCF1FFD9}"/>
                </a:ext>
              </a:extLst>
            </p:cNvPr>
            <p:cNvSpPr/>
            <p:nvPr/>
          </p:nvSpPr>
          <p:spPr>
            <a:xfrm>
              <a:off x="14858753" y="9703837"/>
              <a:ext cx="223532" cy="22353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val 10">
              <a:extLst>
                <a:ext uri="{FF2B5EF4-FFF2-40B4-BE49-F238E27FC236}">
                  <a16:creationId xmlns:a16="http://schemas.microsoft.com/office/drawing/2014/main" id="{B7B7D308-DF28-A041-29D2-5110ECE0B1C8}"/>
                </a:ext>
              </a:extLst>
            </p:cNvPr>
            <p:cNvSpPr/>
            <p:nvPr/>
          </p:nvSpPr>
          <p:spPr>
            <a:xfrm>
              <a:off x="15230871" y="9703837"/>
              <a:ext cx="223532" cy="22353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7895E210-5273-AD1F-7EBF-6D94D7CECE4A}"/>
                </a:ext>
              </a:extLst>
            </p:cNvPr>
            <p:cNvSpPr/>
            <p:nvPr/>
          </p:nvSpPr>
          <p:spPr>
            <a:xfrm>
              <a:off x="15604295" y="9703837"/>
              <a:ext cx="223532" cy="22353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166130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a:extLst>
            <a:ext uri="{FF2B5EF4-FFF2-40B4-BE49-F238E27FC236}">
              <a16:creationId xmlns:a16="http://schemas.microsoft.com/office/drawing/2014/main" id="{B68BEE23-C540-E88C-FF6B-B159F6F83B18}"/>
            </a:ext>
          </a:extLst>
        </p:cNvPr>
        <p:cNvGrpSpPr/>
        <p:nvPr/>
      </p:nvGrpSpPr>
      <p:grpSpPr>
        <a:xfrm>
          <a:off x="0" y="0"/>
          <a:ext cx="0" cy="0"/>
          <a:chOff x="0" y="0"/>
          <a:chExt cx="0" cy="0"/>
        </a:xfrm>
      </p:grpSpPr>
      <p:sp>
        <p:nvSpPr>
          <p:cNvPr id="2" name="Agenda Header">
            <a:extLst>
              <a:ext uri="{FF2B5EF4-FFF2-40B4-BE49-F238E27FC236}">
                <a16:creationId xmlns:a16="http://schemas.microsoft.com/office/drawing/2014/main" id="{2102FD3A-36AB-265A-70BF-2BBC62BBE00C}"/>
              </a:ext>
            </a:extLst>
          </p:cNvPr>
          <p:cNvSpPr txBox="1">
            <a:spLocks noGrp="1"/>
          </p:cNvSpPr>
          <p:nvPr>
            <p:ph type="title" idx="4294967295"/>
          </p:nvPr>
        </p:nvSpPr>
        <p:spPr>
          <a:xfrm>
            <a:off x="1648584" y="2100786"/>
            <a:ext cx="16014575" cy="77559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Types of Images</a:t>
            </a:r>
            <a:endParaRPr kumimoji="0" lang="en-US" sz="14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5" name="Agenda">
            <a:extLst>
              <a:ext uri="{FF2B5EF4-FFF2-40B4-BE49-F238E27FC236}">
                <a16:creationId xmlns:a16="http://schemas.microsoft.com/office/drawing/2014/main" id="{38FDB3FB-53FC-5C29-BB0C-BA46E245E641}"/>
              </a:ext>
            </a:extLst>
          </p:cNvPr>
          <p:cNvSpPr txBox="1"/>
          <p:nvPr/>
        </p:nvSpPr>
        <p:spPr>
          <a:xfrm>
            <a:off x="2139042" y="3308402"/>
            <a:ext cx="12841878" cy="6637651"/>
          </a:xfrm>
          <a:prstGeom prst="rect">
            <a:avLst/>
          </a:prstGeom>
          <a:noFill/>
        </p:spPr>
        <p:txBody>
          <a:bodyPr wrap="square" rtlCol="0">
            <a:spAutoFit/>
          </a:bodyPr>
          <a:lstStyle/>
          <a:p>
            <a:pPr marL="514350" indent="-514350">
              <a:lnSpc>
                <a:spcPct val="150000"/>
              </a:lnSpc>
              <a:buClr>
                <a:srgbClr val="8F7043"/>
              </a:buClr>
              <a:buFont typeface="+mj-lt"/>
              <a:buAutoNum type="arabicPeriod"/>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Informative images: </a:t>
            </a:r>
            <a:r>
              <a:rPr lang="en-US" sz="3600">
                <a:latin typeface="Calibri" panose="020F0502020204030204" pitchFamily="34" charset="0"/>
                <a:ea typeface="Calibri" panose="020F0502020204030204" pitchFamily="34" charset="0"/>
                <a:cs typeface="Calibri" panose="020F0502020204030204" pitchFamily="34" charset="0"/>
              </a:rPr>
              <a:t>Pictures, photos and illustrations of people, scenery or objects.</a:t>
            </a:r>
          </a:p>
          <a:p>
            <a:pPr marL="514350" indent="-514350">
              <a:lnSpc>
                <a:spcPct val="150000"/>
              </a:lnSpc>
              <a:buClr>
                <a:srgbClr val="8F7043"/>
              </a:buClr>
              <a:buFont typeface="+mj-lt"/>
              <a:buAutoNum type="arabicPeriod"/>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Images of text: </a:t>
            </a:r>
            <a:r>
              <a:rPr lang="en-US" sz="3600">
                <a:latin typeface="Calibri" panose="020F0502020204030204" pitchFamily="34" charset="0"/>
                <a:ea typeface="Calibri" panose="020F0502020204030204" pitchFamily="34" charset="0"/>
                <a:cs typeface="Calibri" panose="020F0502020204030204" pitchFamily="34" charset="0"/>
              </a:rPr>
              <a:t>Logos, some complex images.</a:t>
            </a:r>
          </a:p>
          <a:p>
            <a:pPr marL="514350" indent="-514350">
              <a:lnSpc>
                <a:spcPct val="150000"/>
              </a:lnSpc>
              <a:buClr>
                <a:srgbClr val="8F7043"/>
              </a:buClr>
              <a:buFont typeface="+mj-lt"/>
              <a:buAutoNum type="arabicPeriod"/>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Decorative images: </a:t>
            </a:r>
            <a:r>
              <a:rPr lang="en-US" sz="3600">
                <a:latin typeface="Calibri" panose="020F0502020204030204" pitchFamily="34" charset="0"/>
                <a:ea typeface="Calibri" panose="020F0502020204030204" pitchFamily="34" charset="0"/>
                <a:cs typeface="Calibri" panose="020F0502020204030204" pitchFamily="34" charset="0"/>
              </a:rPr>
              <a:t>Decorative icons, horizontal lines.</a:t>
            </a:r>
          </a:p>
          <a:p>
            <a:pPr marL="514350" indent="-514350">
              <a:lnSpc>
                <a:spcPct val="150000"/>
              </a:lnSpc>
              <a:buClr>
                <a:srgbClr val="8F7043"/>
              </a:buClr>
              <a:buFont typeface="+mj-lt"/>
              <a:buAutoNum type="arabicPeriod"/>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Functional images:</a:t>
            </a:r>
            <a:r>
              <a:rPr lang="en-US" sz="3600">
                <a:latin typeface="Calibri" panose="020F0502020204030204" pitchFamily="34" charset="0"/>
                <a:ea typeface="Calibri" panose="020F0502020204030204" pitchFamily="34" charset="0"/>
                <a:cs typeface="Calibri" panose="020F0502020204030204" pitchFamily="34" charset="0"/>
              </a:rPr>
              <a:t> Image used as a link or button like a print, delete or email icon.</a:t>
            </a:r>
          </a:p>
          <a:p>
            <a:pPr marL="514350" indent="-514350">
              <a:lnSpc>
                <a:spcPct val="150000"/>
              </a:lnSpc>
              <a:buClr>
                <a:srgbClr val="8F7043"/>
              </a:buClr>
              <a:buFont typeface="+mj-lt"/>
              <a:buAutoNum type="arabicPeriod"/>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Complex images: </a:t>
            </a:r>
            <a:r>
              <a:rPr lang="en-US" sz="3600">
                <a:latin typeface="Calibri" panose="020F0502020204030204" pitchFamily="34" charset="0"/>
                <a:ea typeface="Calibri" panose="020F0502020204030204" pitchFamily="34" charset="0"/>
                <a:cs typeface="Calibri" panose="020F0502020204030204" pitchFamily="34" charset="0"/>
              </a:rPr>
              <a:t>Charts, graphs, maps, infographics, dashboards (data visualizations).</a:t>
            </a:r>
          </a:p>
        </p:txBody>
      </p:sp>
      <p:grpSp>
        <p:nvGrpSpPr>
          <p:cNvPr id="8" name="Dots">
            <a:extLst>
              <a:ext uri="{FF2B5EF4-FFF2-40B4-BE49-F238E27FC236}">
                <a16:creationId xmlns:a16="http://schemas.microsoft.com/office/drawing/2014/main" id="{34C77F7F-92D3-8AE2-82AF-306E53ED64EE}"/>
              </a:ext>
              <a:ext uri="{C183D7F6-B498-43B3-948B-1728B52AA6E4}">
                <adec:decorative xmlns:adec="http://schemas.microsoft.com/office/drawing/2017/decorative" val="1"/>
              </a:ext>
            </a:extLst>
          </p:cNvPr>
          <p:cNvGrpSpPr/>
          <p:nvPr/>
        </p:nvGrpSpPr>
        <p:grpSpPr>
          <a:xfrm>
            <a:off x="15971519" y="9616440"/>
            <a:ext cx="1822267" cy="310929"/>
            <a:chOff x="14486635" y="9703837"/>
            <a:chExt cx="1341192" cy="223532"/>
          </a:xfrm>
        </p:grpSpPr>
        <p:sp>
          <p:nvSpPr>
            <p:cNvPr id="9" name="Oval 8">
              <a:extLst>
                <a:ext uri="{FF2B5EF4-FFF2-40B4-BE49-F238E27FC236}">
                  <a16:creationId xmlns:a16="http://schemas.microsoft.com/office/drawing/2014/main" id="{878B1770-A604-9504-745C-532B07C82E1E}"/>
                </a:ext>
              </a:extLst>
            </p:cNvPr>
            <p:cNvSpPr/>
            <p:nvPr/>
          </p:nvSpPr>
          <p:spPr>
            <a:xfrm>
              <a:off x="14486635" y="9703837"/>
              <a:ext cx="223532" cy="22353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Oval 9">
              <a:extLst>
                <a:ext uri="{FF2B5EF4-FFF2-40B4-BE49-F238E27FC236}">
                  <a16:creationId xmlns:a16="http://schemas.microsoft.com/office/drawing/2014/main" id="{2980A5DF-83B2-7835-E82D-136E2AC469B2}"/>
                </a:ext>
              </a:extLst>
            </p:cNvPr>
            <p:cNvSpPr/>
            <p:nvPr/>
          </p:nvSpPr>
          <p:spPr>
            <a:xfrm>
              <a:off x="14858753" y="9703837"/>
              <a:ext cx="223532" cy="22353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val 10">
              <a:extLst>
                <a:ext uri="{FF2B5EF4-FFF2-40B4-BE49-F238E27FC236}">
                  <a16:creationId xmlns:a16="http://schemas.microsoft.com/office/drawing/2014/main" id="{FAD99870-2C45-0659-E3B6-045F613E843E}"/>
                </a:ext>
              </a:extLst>
            </p:cNvPr>
            <p:cNvSpPr/>
            <p:nvPr/>
          </p:nvSpPr>
          <p:spPr>
            <a:xfrm>
              <a:off x="15230871" y="9703837"/>
              <a:ext cx="223532" cy="22353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E7892D61-1AAA-019B-C64D-4008E4C73F43}"/>
                </a:ext>
              </a:extLst>
            </p:cNvPr>
            <p:cNvSpPr/>
            <p:nvPr/>
          </p:nvSpPr>
          <p:spPr>
            <a:xfrm>
              <a:off x="15604295" y="9703837"/>
              <a:ext cx="223532" cy="22353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7411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124"/>
        <p:cNvGrpSpPr/>
        <p:nvPr/>
      </p:nvGrpSpPr>
      <p:grpSpPr>
        <a:xfrm>
          <a:off x="0" y="0"/>
          <a:ext cx="0" cy="0"/>
          <a:chOff x="0" y="0"/>
          <a:chExt cx="0" cy="0"/>
        </a:xfrm>
      </p:grpSpPr>
      <p:grpSp>
        <p:nvGrpSpPr>
          <p:cNvPr id="4" name="Dots">
            <a:extLst>
              <a:ext uri="{FF2B5EF4-FFF2-40B4-BE49-F238E27FC236}">
                <a16:creationId xmlns:a16="http://schemas.microsoft.com/office/drawing/2014/main" id="{FC14EFE2-B6C9-CA41-A493-0E7EB09782F6}"/>
              </a:ext>
              <a:ext uri="{C183D7F6-B498-43B3-948B-1728B52AA6E4}">
                <adec:decorative xmlns:adec="http://schemas.microsoft.com/office/drawing/2017/decorative" val="1"/>
              </a:ext>
            </a:extLst>
          </p:cNvPr>
          <p:cNvGrpSpPr/>
          <p:nvPr/>
        </p:nvGrpSpPr>
        <p:grpSpPr>
          <a:xfrm>
            <a:off x="1028700" y="8745142"/>
            <a:ext cx="1883814" cy="313742"/>
            <a:chOff x="1027337" y="6413043"/>
            <a:chExt cx="1883814" cy="313742"/>
          </a:xfrm>
        </p:grpSpPr>
        <p:sp>
          <p:nvSpPr>
            <p:cNvPr id="5" name="Oval 4">
              <a:extLst>
                <a:ext uri="{FF2B5EF4-FFF2-40B4-BE49-F238E27FC236}">
                  <a16:creationId xmlns:a16="http://schemas.microsoft.com/office/drawing/2014/main" id="{639F9E5F-B542-2B6C-85C1-A9B5488A9706}"/>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9A98FD89-77DD-6EC4-D36D-8A2777FB69D7}"/>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D42782AC-CFEF-2095-57CA-8494B5C4C06E}"/>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FEDE5278-0275-4FBF-8A00-E6E5904B77A2}"/>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Capitol">
            <a:extLst>
              <a:ext uri="{FF2B5EF4-FFF2-40B4-BE49-F238E27FC236}">
                <a16:creationId xmlns:a16="http://schemas.microsoft.com/office/drawing/2014/main" id="{6F126A68-6A96-3873-8486-FC14390A29B7}"/>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125" name="Header Text"/>
          <p:cNvSpPr txBox="1">
            <a:spLocks noGrp="1"/>
          </p:cNvSpPr>
          <p:nvPr>
            <p:ph type="title" idx="4294967295"/>
          </p:nvPr>
        </p:nvSpPr>
        <p:spPr>
          <a:xfrm>
            <a:off x="1028700" y="3698890"/>
            <a:ext cx="10489629" cy="472744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Module 1: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What is Web Accessibility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Who Is It For?</a:t>
            </a:r>
            <a:endParaRPr kumimoji="0" lang="en-US" sz="105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981CF986-33DC-3E52-7C30-D10B4BD2E1AD}"/>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7176B5A8-43F3-535F-3028-26F71449D2AF}"/>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Image Alternative Text (“Alt Text”)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FCE1410C-D3A5-C2E4-38EF-2BAFD8DCFDDF}"/>
              </a:ext>
            </a:extLst>
          </p:cNvPr>
          <p:cNvSpPr txBox="1"/>
          <p:nvPr/>
        </p:nvSpPr>
        <p:spPr>
          <a:xfrm>
            <a:off x="1040200" y="3643589"/>
            <a:ext cx="12829062" cy="5408275"/>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Text alternatives are used by people who do not see the image</a:t>
            </a:r>
          </a:p>
          <a:p>
            <a:pPr marL="571500" indent="-571500">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Alternative text: Conveys the purpose of an image</a:t>
            </a:r>
          </a:p>
          <a:p>
            <a:pPr marL="579438" lvl="1" indent="563563">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Represents the image function</a:t>
            </a:r>
          </a:p>
          <a:p>
            <a:pPr marL="579438" lvl="1" indent="563563">
              <a:lnSpc>
                <a:spcPct val="120000"/>
              </a:lnSpc>
              <a:spcAft>
                <a:spcPts val="1200"/>
              </a:spcAft>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Provides an equivalent user experience</a:t>
            </a: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p:txBody>
      </p:sp>
      <p:grpSp>
        <p:nvGrpSpPr>
          <p:cNvPr id="160" name="Dots">
            <a:extLst>
              <a:ext uri="{FF2B5EF4-FFF2-40B4-BE49-F238E27FC236}">
                <a16:creationId xmlns:a16="http://schemas.microsoft.com/office/drawing/2014/main" id="{0022DF76-E321-5E1D-136C-0B8514302B71}"/>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030A08B3-1FC7-AD1D-3191-578CA92FA92F}"/>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2811319A-2BCE-7D13-92C7-AA73F0AF1CDD}"/>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E45D068D-917E-2040-C8B4-4BE2573ABCEE}"/>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34C68E37-60BD-F250-A068-04D88A043759}"/>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Picture 1" descr="Screenshot of how to apply alt text to images">
            <a:extLst>
              <a:ext uri="{FF2B5EF4-FFF2-40B4-BE49-F238E27FC236}">
                <a16:creationId xmlns:a16="http://schemas.microsoft.com/office/drawing/2014/main" id="{37F105D5-E3DD-0A44-775C-ABAA79348F24}"/>
              </a:ext>
            </a:extLst>
          </p:cNvPr>
          <p:cNvPicPr>
            <a:picLocks noChangeAspect="1"/>
          </p:cNvPicPr>
          <p:nvPr/>
        </p:nvPicPr>
        <p:blipFill>
          <a:blip r:embed="rId3"/>
          <a:stretch>
            <a:fillRect/>
          </a:stretch>
        </p:blipFill>
        <p:spPr>
          <a:xfrm>
            <a:off x="10825371" y="5432629"/>
            <a:ext cx="6903462" cy="2477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creenshot of an email icon">
            <a:extLst>
              <a:ext uri="{FF2B5EF4-FFF2-40B4-BE49-F238E27FC236}">
                <a16:creationId xmlns:a16="http://schemas.microsoft.com/office/drawing/2014/main" id="{20EF29B6-7997-055F-CE41-D01EFD6B9C55}"/>
              </a:ext>
            </a:extLst>
          </p:cNvPr>
          <p:cNvPicPr>
            <a:picLocks noChangeAspect="1"/>
          </p:cNvPicPr>
          <p:nvPr/>
        </p:nvPicPr>
        <p:blipFill>
          <a:blip r:embed="rId4"/>
          <a:stretch>
            <a:fillRect/>
          </a:stretch>
        </p:blipFill>
        <p:spPr>
          <a:xfrm>
            <a:off x="13520770" y="8141180"/>
            <a:ext cx="2402555" cy="1812212"/>
          </a:xfrm>
          <a:prstGeom prst="rect">
            <a:avLst/>
          </a:prstGeom>
        </p:spPr>
      </p:pic>
    </p:spTree>
    <p:extLst>
      <p:ext uri="{BB962C8B-B14F-4D97-AF65-F5344CB8AC3E}">
        <p14:creationId xmlns:p14="http://schemas.microsoft.com/office/powerpoint/2010/main" val="2493072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CCA5E2F6-F5F2-E567-6DA9-C3499DFBA196}"/>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45E3073-C6E0-3189-AD35-C757421D6049}"/>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How Long Should Alt Text Be?</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47A4414D-FFCF-8FB5-2558-F4D2C8090844}"/>
              </a:ext>
            </a:extLst>
          </p:cNvPr>
          <p:cNvSpPr txBox="1"/>
          <p:nvPr/>
        </p:nvSpPr>
        <p:spPr>
          <a:xfrm>
            <a:off x="1104898" y="3643589"/>
            <a:ext cx="11254742" cy="3300455"/>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150 characters maximum, roughly 30 words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Assistive tech devices have limited reading control within long alt text (can't pause, stop, or easily resume reading if interrupted)</a:t>
            </a:r>
          </a:p>
          <a:p>
            <a:pPr marL="571500" indent="-571500">
              <a:lnSpc>
                <a:spcPct val="120000"/>
              </a:lnSpc>
              <a:spcAft>
                <a:spcPts val="1200"/>
              </a:spcAft>
              <a:buClr>
                <a:srgbClr val="B99869"/>
              </a:buClr>
              <a:buSzPct val="125000"/>
              <a:buFont typeface="Wingdings" panose="05000000000000000000" pitchFamily="2" charset="2"/>
              <a:buChar char="ü"/>
            </a:pPr>
            <a:endParaRPr lang="en-US" sz="3200">
              <a:latin typeface="Calibri" panose="020F0502020204030204" pitchFamily="34" charset="0"/>
              <a:ea typeface="Calibri" panose="020F0502020204030204" pitchFamily="34" charset="0"/>
              <a:cs typeface="Calibri" panose="020F0502020204030204" pitchFamily="34" charset="0"/>
            </a:endParaRPr>
          </a:p>
        </p:txBody>
      </p:sp>
      <p:grpSp>
        <p:nvGrpSpPr>
          <p:cNvPr id="160" name="Dots">
            <a:extLst>
              <a:ext uri="{FF2B5EF4-FFF2-40B4-BE49-F238E27FC236}">
                <a16:creationId xmlns:a16="http://schemas.microsoft.com/office/drawing/2014/main" id="{63DC9B68-6817-FE02-6108-922447A46A64}"/>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9A147903-5E7A-7790-3635-55456E5794F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A47B9CFA-C500-F707-E66F-9DF609A89128}"/>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747BDA63-623A-66C2-0CF8-79F58A2E7DCA}"/>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0E3CDEEA-238C-43C7-3362-38558B7E225D}"/>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5" name="TextBox 4">
            <a:extLst>
              <a:ext uri="{FF2B5EF4-FFF2-40B4-BE49-F238E27FC236}">
                <a16:creationId xmlns:a16="http://schemas.microsoft.com/office/drawing/2014/main" id="{070C9624-C02E-C770-9A15-74DE03A99BA6}"/>
              </a:ext>
            </a:extLst>
          </p:cNvPr>
          <p:cNvSpPr txBox="1"/>
          <p:nvPr/>
        </p:nvSpPr>
        <p:spPr>
          <a:xfrm>
            <a:off x="2606041" y="6423759"/>
            <a:ext cx="9966960" cy="3518848"/>
          </a:xfrm>
          <a:prstGeom prst="rect">
            <a:avLst/>
          </a:prstGeom>
          <a:noFill/>
        </p:spPr>
        <p:txBody>
          <a:bodyPr wrap="square">
            <a:spAutoFit/>
          </a:bodyPr>
          <a:lstStyle/>
          <a:p>
            <a:pPr marL="0" indent="0">
              <a:lnSpc>
                <a:spcPct val="115000"/>
              </a:lnSpc>
              <a:spcBef>
                <a:spcPts val="0"/>
              </a:spcBef>
              <a:buNone/>
            </a:pPr>
            <a:r>
              <a:rPr lang="en-US" sz="2800" kern="100">
                <a:latin typeface="Calibri" panose="020F0502020204030204" pitchFamily="34" charset="0"/>
                <a:ea typeface="DengXian" panose="02010600030101010101" pitchFamily="2" charset="-122"/>
                <a:cs typeface="Times New Roman" panose="02020603050405020304" pitchFamily="18" charset="0"/>
              </a:rPr>
              <a:t>Alt=“Bar chart of how familiar are you with accessibility? 5: not familiar,  12: familiar, 7: somewhat familiar, 5: very familiar, 2: extremely familiar”</a:t>
            </a:r>
            <a:br>
              <a:rPr lang="en-US" sz="2800" kern="100">
                <a:latin typeface="Calibri" panose="020F0502020204030204" pitchFamily="34" charset="0"/>
                <a:ea typeface="DengXian" panose="02010600030101010101" pitchFamily="2" charset="-122"/>
                <a:cs typeface="Times New Roman" panose="02020603050405020304" pitchFamily="18" charset="0"/>
              </a:rPr>
            </a:br>
            <a:endParaRPr lang="en-US" sz="2800" kern="100">
              <a:latin typeface="Calibri" panose="020F0502020204030204" pitchFamily="34" charset="0"/>
              <a:ea typeface="DengXian" panose="02010600030101010101" pitchFamily="2" charset="-122"/>
              <a:cs typeface="Times New Roman" panose="02020603050405020304" pitchFamily="18" charset="0"/>
            </a:endParaRPr>
          </a:p>
          <a:p>
            <a:pPr marL="0" indent="0">
              <a:lnSpc>
                <a:spcPct val="115000"/>
              </a:lnSpc>
              <a:spcBef>
                <a:spcPts val="0"/>
              </a:spcBef>
              <a:buNone/>
            </a:pPr>
            <a:r>
              <a:rPr lang="en-US" sz="2800" kern="100">
                <a:effectLst/>
                <a:latin typeface="Calibri" panose="020F0502020204030204" pitchFamily="34" charset="0"/>
                <a:ea typeface="DengXian" panose="02010600030101010101" pitchFamily="2" charset="-122"/>
                <a:cs typeface="Times New Roman" panose="02020603050405020304" pitchFamily="18" charset="0"/>
              </a:rPr>
              <a:t>Alt=“Flowchart of Guided Visualizations for Charts and Graphs. 1. Composition,  1A. Changing over time, 1A1. </a:t>
            </a:r>
            <a:r>
              <a:rPr lang="en-US" sz="2800" kern="100">
                <a:latin typeface="Calibri" panose="020F0502020204030204" pitchFamily="34" charset="0"/>
                <a:ea typeface="DengXian" panose="02010600030101010101" pitchFamily="2" charset="-122"/>
                <a:cs typeface="Times New Roman" panose="02020603050405020304" pitchFamily="18" charset="0"/>
              </a:rPr>
              <a:t>Few Periods, 1A1a. Only relative differences matter…”</a:t>
            </a:r>
            <a:endParaRPr lang="en-US" sz="2800" kern="10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6" name="Picture 5" descr="Sample bar chart, five bars summarizing how familiar are you with accessibility standards? ">
            <a:extLst>
              <a:ext uri="{FF2B5EF4-FFF2-40B4-BE49-F238E27FC236}">
                <a16:creationId xmlns:a16="http://schemas.microsoft.com/office/drawing/2014/main" id="{E2967E42-DC7D-1A4C-38E3-B7EC1B6078C5}"/>
              </a:ext>
            </a:extLst>
          </p:cNvPr>
          <p:cNvPicPr>
            <a:picLocks noChangeAspect="1"/>
          </p:cNvPicPr>
          <p:nvPr/>
        </p:nvPicPr>
        <p:blipFill>
          <a:blip r:embed="rId3"/>
          <a:stretch>
            <a:fillRect/>
          </a:stretch>
        </p:blipFill>
        <p:spPr>
          <a:xfrm>
            <a:off x="13144057" y="3643589"/>
            <a:ext cx="4763879" cy="2815473"/>
          </a:xfrm>
          <a:prstGeom prst="rect">
            <a:avLst/>
          </a:prstGeom>
          <a:ln>
            <a:solidFill>
              <a:schemeClr val="bg1">
                <a:lumMod val="65000"/>
              </a:schemeClr>
            </a:solidFill>
          </a:ln>
        </p:spPr>
      </p:pic>
      <p:pic>
        <p:nvPicPr>
          <p:cNvPr id="7" name="Picture 6" descr="Guided Visualizations for Charts and Graphs. This visualization needs a separate alternative version such as an outline.">
            <a:extLst>
              <a:ext uri="{FF2B5EF4-FFF2-40B4-BE49-F238E27FC236}">
                <a16:creationId xmlns:a16="http://schemas.microsoft.com/office/drawing/2014/main" id="{85C411BB-570A-4DCC-DC49-5EE67888A475}"/>
              </a:ext>
            </a:extLst>
          </p:cNvPr>
          <p:cNvPicPr>
            <a:picLocks noChangeAspect="1"/>
          </p:cNvPicPr>
          <p:nvPr/>
        </p:nvPicPr>
        <p:blipFill>
          <a:blip r:embed="rId4"/>
          <a:stretch>
            <a:fillRect/>
          </a:stretch>
        </p:blipFill>
        <p:spPr>
          <a:xfrm>
            <a:off x="13150054" y="6736080"/>
            <a:ext cx="4757882" cy="3234317"/>
          </a:xfrm>
          <a:prstGeom prst="rect">
            <a:avLst/>
          </a:prstGeom>
        </p:spPr>
      </p:pic>
      <p:pic>
        <p:nvPicPr>
          <p:cNvPr id="8" name="Picture 7">
            <a:extLst>
              <a:ext uri="{FF2B5EF4-FFF2-40B4-BE49-F238E27FC236}">
                <a16:creationId xmlns:a16="http://schemas.microsoft.com/office/drawing/2014/main" id="{7D0B8359-B644-E9A1-A0FA-49F247F0B785}"/>
              </a:ext>
              <a:ext uri="{C183D7F6-B498-43B3-948B-1728B52AA6E4}">
                <adec:decorative xmlns:adec="http://schemas.microsoft.com/office/drawing/2017/decorative" val="1"/>
              </a:ext>
            </a:extLst>
          </p:cNvPr>
          <p:cNvPicPr>
            <a:picLocks noChangeAspect="1"/>
          </p:cNvPicPr>
          <p:nvPr/>
        </p:nvPicPr>
        <p:blipFill rotWithShape="1">
          <a:blip r:embed="rId5"/>
          <a:srcRect r="-10285" b="2007"/>
          <a:stretch/>
        </p:blipFill>
        <p:spPr>
          <a:xfrm>
            <a:off x="1770324" y="6504782"/>
            <a:ext cx="788453" cy="661426"/>
          </a:xfrm>
          <a:prstGeom prst="rect">
            <a:avLst/>
          </a:prstGeom>
        </p:spPr>
      </p:pic>
      <p:pic>
        <p:nvPicPr>
          <p:cNvPr id="9" name="Picture 8">
            <a:extLst>
              <a:ext uri="{FF2B5EF4-FFF2-40B4-BE49-F238E27FC236}">
                <a16:creationId xmlns:a16="http://schemas.microsoft.com/office/drawing/2014/main" id="{1D5031A1-B897-848E-06DA-0A99B631F5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82034" y="8490325"/>
            <a:ext cx="567892" cy="661426"/>
          </a:xfrm>
          <a:prstGeom prst="rect">
            <a:avLst/>
          </a:prstGeom>
        </p:spPr>
      </p:pic>
    </p:spTree>
    <p:extLst>
      <p:ext uri="{BB962C8B-B14F-4D97-AF65-F5344CB8AC3E}">
        <p14:creationId xmlns:p14="http://schemas.microsoft.com/office/powerpoint/2010/main" val="3972746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DAE1E791-D931-7BD8-D18D-8C3527992AC9}"/>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B98C034-F253-B98F-EE3B-03EE1E40E71C}"/>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Alt Text: Informative Images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8F0469DE-8953-2969-FE10-2E036FD9D88D}"/>
              </a:ext>
            </a:extLst>
          </p:cNvPr>
          <p:cNvSpPr txBox="1"/>
          <p:nvPr/>
        </p:nvSpPr>
        <p:spPr>
          <a:xfrm>
            <a:off x="1104898" y="3643589"/>
            <a:ext cx="16603982" cy="643894"/>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Informative alternative text can be summarized in a short phrase or a few sentences. </a:t>
            </a:r>
          </a:p>
        </p:txBody>
      </p:sp>
      <p:grpSp>
        <p:nvGrpSpPr>
          <p:cNvPr id="160" name="Dots">
            <a:extLst>
              <a:ext uri="{FF2B5EF4-FFF2-40B4-BE49-F238E27FC236}">
                <a16:creationId xmlns:a16="http://schemas.microsoft.com/office/drawing/2014/main" id="{06EFF240-6690-0872-E9B3-1935EA0D0AF8}"/>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D2CE1FB8-4E22-E9EA-B13F-83ABB8D8B350}"/>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DAB79678-8991-60BB-A345-A30E3BA0CFC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A8F3FFCE-B3AC-617D-CD15-187F3494BAFD}"/>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663F7695-F42D-4D87-E669-CED58820488F}"/>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Picture 1">
            <a:extLst>
              <a:ext uri="{FF2B5EF4-FFF2-40B4-BE49-F238E27FC236}">
                <a16:creationId xmlns:a16="http://schemas.microsoft.com/office/drawing/2014/main" id="{AEB95C8C-9CF8-DBA8-6964-AE78C686F8C7}"/>
              </a:ext>
              <a:ext uri="{C183D7F6-B498-43B3-948B-1728B52AA6E4}">
                <adec:decorative xmlns:adec="http://schemas.microsoft.com/office/drawing/2017/decorative" val="1"/>
              </a:ext>
            </a:extLst>
          </p:cNvPr>
          <p:cNvPicPr>
            <a:picLocks noChangeAspect="1"/>
          </p:cNvPicPr>
          <p:nvPr/>
        </p:nvPicPr>
        <p:blipFill rotWithShape="1">
          <a:blip r:embed="rId3"/>
          <a:srcRect r="-10285" b="2007"/>
          <a:stretch/>
        </p:blipFill>
        <p:spPr>
          <a:xfrm>
            <a:off x="1709128" y="7971417"/>
            <a:ext cx="788453" cy="661426"/>
          </a:xfrm>
          <a:prstGeom prst="rect">
            <a:avLst/>
          </a:prstGeom>
        </p:spPr>
      </p:pic>
      <p:grpSp>
        <p:nvGrpSpPr>
          <p:cNvPr id="3" name="Group 2" descr="Example of bad alternative text on a series of images, with alt being &quot;image&quot;">
            <a:extLst>
              <a:ext uri="{FF2B5EF4-FFF2-40B4-BE49-F238E27FC236}">
                <a16:creationId xmlns:a16="http://schemas.microsoft.com/office/drawing/2014/main" id="{897B827D-48A2-E34E-F6DE-E5189E98B3B1}"/>
              </a:ext>
            </a:extLst>
          </p:cNvPr>
          <p:cNvGrpSpPr/>
          <p:nvPr/>
        </p:nvGrpSpPr>
        <p:grpSpPr>
          <a:xfrm>
            <a:off x="1812147" y="4678680"/>
            <a:ext cx="11151723" cy="2371547"/>
            <a:chOff x="714973" y="2831449"/>
            <a:chExt cx="8757219" cy="1542907"/>
          </a:xfrm>
        </p:grpSpPr>
        <p:pic>
          <p:nvPicPr>
            <p:cNvPr id="4" name="Picture 3" descr="Example of bad image alt text">
              <a:extLst>
                <a:ext uri="{FF2B5EF4-FFF2-40B4-BE49-F238E27FC236}">
                  <a16:creationId xmlns:a16="http://schemas.microsoft.com/office/drawing/2014/main" id="{7DEC80A1-42BA-A1ED-6EDD-513C24DA5EC1}"/>
                </a:ext>
              </a:extLst>
            </p:cNvPr>
            <p:cNvPicPr>
              <a:picLocks noChangeAspect="1"/>
            </p:cNvPicPr>
            <p:nvPr/>
          </p:nvPicPr>
          <p:blipFill rotWithShape="1">
            <a:blip r:embed="rId4"/>
            <a:srcRect t="71719" b="2412"/>
            <a:stretch/>
          </p:blipFill>
          <p:spPr>
            <a:xfrm>
              <a:off x="1275497" y="2831449"/>
              <a:ext cx="8196695" cy="1542907"/>
            </a:xfrm>
            <a:prstGeom prst="rect">
              <a:avLst/>
            </a:prstGeom>
          </p:spPr>
        </p:pic>
        <p:pic>
          <p:nvPicPr>
            <p:cNvPr id="10" name="Picture 9">
              <a:extLst>
                <a:ext uri="{FF2B5EF4-FFF2-40B4-BE49-F238E27FC236}">
                  <a16:creationId xmlns:a16="http://schemas.microsoft.com/office/drawing/2014/main" id="{589CA45D-3D34-88D5-EF16-9E4088B2FE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4973" y="3351332"/>
              <a:ext cx="427101" cy="456899"/>
            </a:xfrm>
            <a:prstGeom prst="rect">
              <a:avLst/>
            </a:prstGeom>
          </p:spPr>
        </p:pic>
      </p:grpSp>
      <p:pic>
        <p:nvPicPr>
          <p:cNvPr id="11" name="Picture 10" descr="Example of good alternative text, using descriptive text">
            <a:extLst>
              <a:ext uri="{FF2B5EF4-FFF2-40B4-BE49-F238E27FC236}">
                <a16:creationId xmlns:a16="http://schemas.microsoft.com/office/drawing/2014/main" id="{0F9328B1-8709-263A-5C74-3660BFE17CE7}"/>
              </a:ext>
            </a:extLst>
          </p:cNvPr>
          <p:cNvPicPr>
            <a:picLocks noChangeAspect="1"/>
          </p:cNvPicPr>
          <p:nvPr/>
        </p:nvPicPr>
        <p:blipFill>
          <a:blip r:embed="rId6"/>
          <a:stretch>
            <a:fillRect/>
          </a:stretch>
        </p:blipFill>
        <p:spPr>
          <a:xfrm>
            <a:off x="2521190" y="7182210"/>
            <a:ext cx="7568538" cy="2371547"/>
          </a:xfrm>
          <a:prstGeom prst="rect">
            <a:avLst/>
          </a:prstGeom>
        </p:spPr>
      </p:pic>
    </p:spTree>
    <p:extLst>
      <p:ext uri="{BB962C8B-B14F-4D97-AF65-F5344CB8AC3E}">
        <p14:creationId xmlns:p14="http://schemas.microsoft.com/office/powerpoint/2010/main" val="70749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FEAB64E9-8EC6-CBC1-8EE6-26FC290584D1}"/>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C7E47544-AAF8-664C-E41A-4754E3668A9A}"/>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Alt Text: Decorative Images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DBCFA94-1AE4-8F9A-CBE2-013844A6262D}"/>
              </a:ext>
            </a:extLst>
          </p:cNvPr>
          <p:cNvSpPr txBox="1"/>
          <p:nvPr/>
        </p:nvSpPr>
        <p:spPr>
          <a:xfrm>
            <a:off x="1104898" y="3643589"/>
            <a:ext cx="16603982" cy="3300455"/>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Image that does not convey meaningful information or to further understand the surrounding content. alt=“”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Using generic stock photos don’t automatically mean decorative image</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Review how the image is being used. Don’t indicate an image as decorative because you are unsure what it should include.</a:t>
            </a:r>
          </a:p>
        </p:txBody>
      </p:sp>
      <p:grpSp>
        <p:nvGrpSpPr>
          <p:cNvPr id="160" name="Dots">
            <a:extLst>
              <a:ext uri="{FF2B5EF4-FFF2-40B4-BE49-F238E27FC236}">
                <a16:creationId xmlns:a16="http://schemas.microsoft.com/office/drawing/2014/main" id="{C01A9DFB-8257-B83B-8EA9-C006E093C015}"/>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3E527C00-C343-4FB3-9D2C-F171D72984EB}"/>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6FA7E442-8363-D2F3-E9A0-4A6AA0176B1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2FC307C4-FD7F-BEC7-3264-339A25484F2F}"/>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8BBF1A26-7FEA-57A0-FF88-0D3E014D746E}"/>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5" name="Picture 4" descr="Screenshot of applying &quot;Mark as Decorative&quot; Option to colorful line image">
            <a:extLst>
              <a:ext uri="{FF2B5EF4-FFF2-40B4-BE49-F238E27FC236}">
                <a16:creationId xmlns:a16="http://schemas.microsoft.com/office/drawing/2014/main" id="{ECF41FA3-CDAD-0228-D29D-EBBF0AB5DF5E}"/>
              </a:ext>
            </a:extLst>
          </p:cNvPr>
          <p:cNvPicPr>
            <a:picLocks noChangeAspect="1"/>
          </p:cNvPicPr>
          <p:nvPr/>
        </p:nvPicPr>
        <p:blipFill>
          <a:blip r:embed="rId3"/>
          <a:stretch>
            <a:fillRect/>
          </a:stretch>
        </p:blipFill>
        <p:spPr>
          <a:xfrm>
            <a:off x="3214467" y="7498081"/>
            <a:ext cx="5545245" cy="2246830"/>
          </a:xfrm>
          <a:prstGeom prst="rect">
            <a:avLst/>
          </a:prstGeom>
        </p:spPr>
      </p:pic>
      <p:pic>
        <p:nvPicPr>
          <p:cNvPr id="6" name="Picture 5" descr="Example of the use of stock photos where it would be appropriate to not set them to decorative images.">
            <a:extLst>
              <a:ext uri="{FF2B5EF4-FFF2-40B4-BE49-F238E27FC236}">
                <a16:creationId xmlns:a16="http://schemas.microsoft.com/office/drawing/2014/main" id="{E712CF21-6828-CABE-869D-37F5D647E771}"/>
              </a:ext>
            </a:extLst>
          </p:cNvPr>
          <p:cNvPicPr>
            <a:picLocks noChangeAspect="1"/>
          </p:cNvPicPr>
          <p:nvPr/>
        </p:nvPicPr>
        <p:blipFill>
          <a:blip r:embed="rId4"/>
          <a:stretch>
            <a:fillRect/>
          </a:stretch>
        </p:blipFill>
        <p:spPr>
          <a:xfrm>
            <a:off x="9284449" y="6993920"/>
            <a:ext cx="4588086" cy="2800866"/>
          </a:xfrm>
          <a:prstGeom prst="rect">
            <a:avLst/>
          </a:prstGeom>
        </p:spPr>
      </p:pic>
    </p:spTree>
    <p:extLst>
      <p:ext uri="{BB962C8B-B14F-4D97-AF65-F5344CB8AC3E}">
        <p14:creationId xmlns:p14="http://schemas.microsoft.com/office/powerpoint/2010/main" val="2824484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EBBB43A7-4531-8EA0-D92C-2D4FEF5B230F}"/>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D19DA7D8-BD06-3D1A-A849-4AA009B6B128}"/>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Alt Text: Complex Images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1E05444-4BDF-7C45-D011-9C0AE1509114}"/>
              </a:ext>
            </a:extLst>
          </p:cNvPr>
          <p:cNvSpPr txBox="1"/>
          <p:nvPr/>
        </p:nvSpPr>
        <p:spPr>
          <a:xfrm>
            <a:off x="1104898" y="3643589"/>
            <a:ext cx="16603982" cy="6258445"/>
          </a:xfrm>
          <a:prstGeom prst="rect">
            <a:avLst/>
          </a:prstGeom>
          <a:noFill/>
        </p:spPr>
        <p:txBody>
          <a:bodyPr wrap="square">
            <a:spAutoFit/>
          </a:bodyPr>
          <a:lstStyle/>
          <a:p>
            <a:pPr>
              <a:lnSpc>
                <a:spcPct val="120000"/>
              </a:lnSpc>
              <a:spcAft>
                <a:spcPts val="1200"/>
              </a:spcAft>
              <a:buClr>
                <a:srgbClr val="B99869"/>
              </a:buClr>
              <a:buSzPct val="125000"/>
            </a:pPr>
            <a:r>
              <a:rPr lang="en-US" sz="3000">
                <a:latin typeface="Calibri" panose="020F0502020204030204" pitchFamily="34" charset="0"/>
                <a:ea typeface="Calibri" panose="020F0502020204030204" pitchFamily="34" charset="0"/>
                <a:cs typeface="Calibri" panose="020F0502020204030204" pitchFamily="34" charset="0"/>
              </a:rPr>
              <a:t>Graphical representation of information and data, also known as “data visualizations”.</a:t>
            </a:r>
          </a:p>
          <a:p>
            <a:pPr>
              <a:lnSpc>
                <a:spcPct val="120000"/>
              </a:lnSpc>
              <a:spcAft>
                <a:spcPts val="1200"/>
              </a:spcAft>
              <a:buClr>
                <a:srgbClr val="B99869"/>
              </a:buClr>
              <a:buSzPct val="125000"/>
            </a:pPr>
            <a:r>
              <a:rPr lang="en-US" sz="3000" b="1">
                <a:latin typeface="Calibri" panose="020F0502020204030204" pitchFamily="34" charset="0"/>
                <a:ea typeface="Calibri" panose="020F0502020204030204" pitchFamily="34" charset="0"/>
                <a:cs typeface="Calibri" panose="020F0502020204030204" pitchFamily="34" charset="0"/>
              </a:rPr>
              <a:t>Examples: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Charts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Graphs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Infographics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Workflows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Dashboards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Illustrations</a:t>
            </a:r>
          </a:p>
          <a:p>
            <a:pPr marL="571500" indent="-571500">
              <a:lnSpc>
                <a:spcPct val="120000"/>
              </a:lnSpc>
              <a:spcAft>
                <a:spcPts val="1200"/>
              </a:spcAft>
              <a:buClr>
                <a:srgbClr val="B99869"/>
              </a:buClr>
              <a:buSzPct val="125000"/>
              <a:buFont typeface="Wingdings" panose="05000000000000000000" pitchFamily="2" charset="2"/>
              <a:buChar char="ü"/>
            </a:pPr>
            <a:r>
              <a:rPr lang="en-US" sz="2900">
                <a:latin typeface="Calibri" panose="020F0502020204030204" pitchFamily="34" charset="0"/>
                <a:ea typeface="Calibri" panose="020F0502020204030204" pitchFamily="34" charset="0"/>
                <a:cs typeface="Calibri" panose="020F0502020204030204" pitchFamily="34" charset="0"/>
              </a:rPr>
              <a:t>Dynamic/static maps</a:t>
            </a:r>
          </a:p>
        </p:txBody>
      </p:sp>
      <p:grpSp>
        <p:nvGrpSpPr>
          <p:cNvPr id="160" name="Dots">
            <a:extLst>
              <a:ext uri="{FF2B5EF4-FFF2-40B4-BE49-F238E27FC236}">
                <a16:creationId xmlns:a16="http://schemas.microsoft.com/office/drawing/2014/main" id="{DCE46F90-6EA0-AA76-A342-3DFDBA976B69}"/>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981BF0C1-B19B-087F-A6D5-3C076B064AF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F2E67BC4-DEDF-1916-FB15-7D84F19EECC7}"/>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72D07F03-ABF7-DD9A-0956-7142E1F7880F}"/>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DF83A746-AD0D-8600-55BE-290E3BC8E5E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958497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DAA1CB47-F479-0CC6-A267-5437446E5445}"/>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5D34486-5CE1-9E44-EDEB-5A07D4249D2A}"/>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Data Visualization Examples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9656ADBF-7482-B257-37AF-49DCCD019491}"/>
              </a:ext>
            </a:extLst>
          </p:cNvPr>
          <p:cNvSpPr txBox="1"/>
          <p:nvPr/>
        </p:nvSpPr>
        <p:spPr>
          <a:xfrm>
            <a:off x="842008" y="7636556"/>
            <a:ext cx="16603982" cy="2011128"/>
          </a:xfrm>
          <a:prstGeom prst="rect">
            <a:avLst/>
          </a:prstGeom>
          <a:noFill/>
        </p:spPr>
        <p:txBody>
          <a:bodyPr wrap="square">
            <a:spAutoFit/>
          </a:bodyPr>
          <a:lstStyle/>
          <a:p>
            <a:pPr>
              <a:lnSpc>
                <a:spcPct val="120000"/>
              </a:lnSpc>
              <a:spcAft>
                <a:spcPts val="1200"/>
              </a:spcAft>
              <a:buClr>
                <a:srgbClr val="B99869"/>
              </a:buClr>
              <a:buSzPct val="125000"/>
            </a:pPr>
            <a:endParaRPr lang="en-US" sz="30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r>
              <a:rPr lang="en-US" sz="3000">
                <a:latin typeface="Calibri" panose="020F0502020204030204" pitchFamily="34" charset="0"/>
                <a:ea typeface="Calibri" panose="020F0502020204030204" pitchFamily="34" charset="0"/>
                <a:cs typeface="Calibri" panose="020F0502020204030204" pitchFamily="34" charset="0"/>
              </a:rPr>
              <a:t>Charts feature in Excel, Word, PowerPoint</a:t>
            </a:r>
          </a:p>
          <a:p>
            <a:pPr marL="571500" indent="-571500">
              <a:lnSpc>
                <a:spcPct val="120000"/>
              </a:lnSpc>
              <a:spcAft>
                <a:spcPts val="1200"/>
              </a:spcAft>
              <a:buClr>
                <a:srgbClr val="B99869"/>
              </a:buClr>
              <a:buSzPct val="125000"/>
              <a:buFont typeface="Wingdings" panose="05000000000000000000" pitchFamily="2" charset="2"/>
              <a:buChar char="ü"/>
            </a:pPr>
            <a:r>
              <a:rPr lang="en-US" sz="3000">
                <a:latin typeface="Calibri" panose="020F0502020204030204" pitchFamily="34" charset="0"/>
                <a:ea typeface="Calibri" panose="020F0502020204030204" pitchFamily="34" charset="0"/>
                <a:cs typeface="Calibri" panose="020F0502020204030204" pitchFamily="34" charset="0"/>
              </a:rPr>
              <a:t>Exported images form Tableau, Microsoft Power BI, etc.</a:t>
            </a:r>
          </a:p>
        </p:txBody>
      </p:sp>
      <p:grpSp>
        <p:nvGrpSpPr>
          <p:cNvPr id="160" name="Dots">
            <a:extLst>
              <a:ext uri="{FF2B5EF4-FFF2-40B4-BE49-F238E27FC236}">
                <a16:creationId xmlns:a16="http://schemas.microsoft.com/office/drawing/2014/main" id="{D70DB750-F6B4-FB41-B64C-B923DB441A31}"/>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DD340979-8C3C-00C4-6C04-B913AAF7652E}"/>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E7D0F608-9C24-E1F4-14D2-81C0753E032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491DF2E3-7518-5075-8200-63609F044051}"/>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B04D5531-3037-95B3-E4CA-FE1D78D0FAA8}"/>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4" name="Picture 3" descr="Sample bar chart, five bars summarizing how familiar are you with accessibility standards? ">
            <a:extLst>
              <a:ext uri="{FF2B5EF4-FFF2-40B4-BE49-F238E27FC236}">
                <a16:creationId xmlns:a16="http://schemas.microsoft.com/office/drawing/2014/main" id="{C9A3619A-3966-3E84-B40E-DAE35E1927BD}"/>
              </a:ext>
            </a:extLst>
          </p:cNvPr>
          <p:cNvPicPr>
            <a:picLocks noChangeAspect="1"/>
          </p:cNvPicPr>
          <p:nvPr/>
        </p:nvPicPr>
        <p:blipFill>
          <a:blip r:embed="rId3"/>
          <a:stretch>
            <a:fillRect/>
          </a:stretch>
        </p:blipFill>
        <p:spPr>
          <a:xfrm>
            <a:off x="1028699" y="3487125"/>
            <a:ext cx="7628024" cy="4508195"/>
          </a:xfrm>
          <a:prstGeom prst="rect">
            <a:avLst/>
          </a:prstGeom>
          <a:ln>
            <a:solidFill>
              <a:schemeClr val="bg1">
                <a:lumMod val="65000"/>
              </a:schemeClr>
            </a:solidFill>
          </a:ln>
        </p:spPr>
      </p:pic>
      <p:pic>
        <p:nvPicPr>
          <p:cNvPr id="5" name="Picture 4" descr="Screenshot of Line chart">
            <a:extLst>
              <a:ext uri="{FF2B5EF4-FFF2-40B4-BE49-F238E27FC236}">
                <a16:creationId xmlns:a16="http://schemas.microsoft.com/office/drawing/2014/main" id="{4773627E-C302-6648-8014-F870E475DC8E}"/>
              </a:ext>
            </a:extLst>
          </p:cNvPr>
          <p:cNvPicPr>
            <a:picLocks noChangeAspect="1"/>
          </p:cNvPicPr>
          <p:nvPr/>
        </p:nvPicPr>
        <p:blipFill>
          <a:blip r:embed="rId4"/>
          <a:stretch>
            <a:fillRect/>
          </a:stretch>
        </p:blipFill>
        <p:spPr>
          <a:xfrm>
            <a:off x="9382165" y="3486346"/>
            <a:ext cx="6878915" cy="4074010"/>
          </a:xfrm>
          <a:prstGeom prst="rect">
            <a:avLst/>
          </a:prstGeom>
          <a:ln>
            <a:solidFill>
              <a:schemeClr val="bg1">
                <a:lumMod val="65000"/>
              </a:schemeClr>
            </a:solidFill>
          </a:ln>
        </p:spPr>
      </p:pic>
    </p:spTree>
    <p:extLst>
      <p:ext uri="{BB962C8B-B14F-4D97-AF65-F5344CB8AC3E}">
        <p14:creationId xmlns:p14="http://schemas.microsoft.com/office/powerpoint/2010/main" val="1877613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BB3C33E-F329-CAAD-AE4A-825AF37DE69C}"/>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F7098828-C95F-FD28-07E0-09E8ED4BE230}"/>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Data Visualization Examples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7259B656-8541-19F7-8C6E-CFE197535F0B}"/>
              </a:ext>
            </a:extLst>
          </p:cNvPr>
          <p:cNvSpPr txBox="1"/>
          <p:nvPr/>
        </p:nvSpPr>
        <p:spPr>
          <a:xfrm>
            <a:off x="842008" y="7636556"/>
            <a:ext cx="16603982" cy="2011128"/>
          </a:xfrm>
          <a:prstGeom prst="rect">
            <a:avLst/>
          </a:prstGeom>
          <a:noFill/>
        </p:spPr>
        <p:txBody>
          <a:bodyPr wrap="square">
            <a:spAutoFit/>
          </a:bodyPr>
          <a:lstStyle/>
          <a:p>
            <a:pPr>
              <a:lnSpc>
                <a:spcPct val="120000"/>
              </a:lnSpc>
              <a:spcAft>
                <a:spcPts val="1200"/>
              </a:spcAft>
              <a:buClr>
                <a:srgbClr val="B99869"/>
              </a:buClr>
              <a:buSzPct val="125000"/>
            </a:pPr>
            <a:endParaRPr lang="en-US" sz="3000">
              <a:latin typeface="Calibri" panose="020F0502020204030204" pitchFamily="34" charset="0"/>
              <a:ea typeface="Calibri" panose="020F0502020204030204" pitchFamily="34" charset="0"/>
              <a:cs typeface="Calibri" panose="020F0502020204030204" pitchFamily="34" charset="0"/>
            </a:endParaRPr>
          </a:p>
          <a:p>
            <a:pPr marL="571500" indent="-571500">
              <a:lnSpc>
                <a:spcPct val="120000"/>
              </a:lnSpc>
              <a:spcAft>
                <a:spcPts val="1200"/>
              </a:spcAft>
              <a:buClr>
                <a:srgbClr val="B99869"/>
              </a:buClr>
              <a:buSzPct val="125000"/>
              <a:buFont typeface="Wingdings" panose="05000000000000000000" pitchFamily="2" charset="2"/>
              <a:buChar char="ü"/>
            </a:pPr>
            <a:r>
              <a:rPr lang="en-US" sz="3000">
                <a:latin typeface="Calibri" panose="020F0502020204030204" pitchFamily="34" charset="0"/>
                <a:ea typeface="Calibri" panose="020F0502020204030204" pitchFamily="34" charset="0"/>
                <a:cs typeface="Calibri" panose="020F0502020204030204" pitchFamily="34" charset="0"/>
              </a:rPr>
              <a:t>Infographic or static map created in design software such as Adobe InDesign</a:t>
            </a:r>
          </a:p>
          <a:p>
            <a:pPr marL="571500" indent="-571500">
              <a:lnSpc>
                <a:spcPct val="120000"/>
              </a:lnSpc>
              <a:spcAft>
                <a:spcPts val="1200"/>
              </a:spcAft>
              <a:buClr>
                <a:srgbClr val="B99869"/>
              </a:buClr>
              <a:buSzPct val="125000"/>
              <a:buFont typeface="Wingdings" panose="05000000000000000000" pitchFamily="2" charset="2"/>
              <a:buChar char="ü"/>
            </a:pPr>
            <a:r>
              <a:rPr lang="en-US" sz="3000">
                <a:latin typeface="Calibri" panose="020F0502020204030204" pitchFamily="34" charset="0"/>
                <a:ea typeface="Calibri" panose="020F0502020204030204" pitchFamily="34" charset="0"/>
                <a:cs typeface="Calibri" panose="020F0502020204030204" pitchFamily="34" charset="0"/>
              </a:rPr>
              <a:t>Interactive maps from software like ArcGIS or Google Maps</a:t>
            </a:r>
          </a:p>
        </p:txBody>
      </p:sp>
      <p:grpSp>
        <p:nvGrpSpPr>
          <p:cNvPr id="160" name="Dots">
            <a:extLst>
              <a:ext uri="{FF2B5EF4-FFF2-40B4-BE49-F238E27FC236}">
                <a16:creationId xmlns:a16="http://schemas.microsoft.com/office/drawing/2014/main" id="{F0324241-4B0B-B6A5-3274-1D8FA0A1EBB5}"/>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317DF3CD-B45B-A111-7840-7DD0E00647D5}"/>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59D98D70-F30C-74FA-88E5-DC60FDD98DBA}"/>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6C39E9F2-6A36-CC80-627A-B53A1703EFB4}"/>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41D484FF-CADC-EEA5-910D-84A8C56747C4}"/>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Picture 4" descr="Screenshot of infographic dashboard">
            <a:extLst>
              <a:ext uri="{FF2B5EF4-FFF2-40B4-BE49-F238E27FC236}">
                <a16:creationId xmlns:a16="http://schemas.microsoft.com/office/drawing/2014/main" id="{5CE1C378-4DB5-8E08-8B37-F57C9D4D5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822" y="3264392"/>
            <a:ext cx="3632546" cy="472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shot of static map">
            <a:extLst>
              <a:ext uri="{FF2B5EF4-FFF2-40B4-BE49-F238E27FC236}">
                <a16:creationId xmlns:a16="http://schemas.microsoft.com/office/drawing/2014/main" id="{A4B79B46-0E53-2F96-C11E-72D14DEC4980}"/>
              </a:ext>
            </a:extLst>
          </p:cNvPr>
          <p:cNvPicPr>
            <a:picLocks noChangeAspect="1"/>
          </p:cNvPicPr>
          <p:nvPr/>
        </p:nvPicPr>
        <p:blipFill>
          <a:blip r:embed="rId4"/>
          <a:srcRect l="1677"/>
          <a:stretch/>
        </p:blipFill>
        <p:spPr>
          <a:xfrm>
            <a:off x="9022079" y="3359969"/>
            <a:ext cx="5196841" cy="4604766"/>
          </a:xfrm>
          <a:prstGeom prst="rect">
            <a:avLst/>
          </a:prstGeom>
        </p:spPr>
      </p:pic>
    </p:spTree>
    <p:extLst>
      <p:ext uri="{BB962C8B-B14F-4D97-AF65-F5344CB8AC3E}">
        <p14:creationId xmlns:p14="http://schemas.microsoft.com/office/powerpoint/2010/main" val="286246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D59482E0-9A15-5132-3BF6-ACD4F120C40E}"/>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E3112309-840F-4A6B-E424-20EE4BDA5A62}"/>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Determine What to Include in Data Visualization Alt Text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5E0782EE-F08D-1263-81F9-B7D9EF9981B2}"/>
              </a:ext>
            </a:extLst>
          </p:cNvPr>
          <p:cNvSpPr txBox="1"/>
          <p:nvPr/>
        </p:nvSpPr>
        <p:spPr>
          <a:xfrm>
            <a:off x="1028699" y="3641045"/>
            <a:ext cx="9898381" cy="5546583"/>
          </a:xfrm>
          <a:prstGeom prst="rect">
            <a:avLst/>
          </a:prstGeom>
          <a:noFill/>
        </p:spPr>
        <p:txBody>
          <a:bodyPr wrap="square">
            <a:spAutoFit/>
          </a:bodyPr>
          <a:lstStyle/>
          <a:p>
            <a:pPr>
              <a:lnSpc>
                <a:spcPct val="120000"/>
              </a:lnSpc>
              <a:spcAft>
                <a:spcPts val="1200"/>
              </a:spcAft>
              <a:buClr>
                <a:srgbClr val="B99869"/>
              </a:buClr>
              <a:buSzPct val="125000"/>
            </a:pPr>
            <a:endParaRPr lang="en-US" sz="3000">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200"/>
              </a:spcAft>
              <a:buClr>
                <a:srgbClr val="B99869"/>
              </a:buClr>
              <a:buSzPct val="125000"/>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If the information is partially described within the surrounding text</a:t>
            </a:r>
            <a:r>
              <a:rPr lang="en-US" sz="3600">
                <a:latin typeface="Calibri" panose="020F0502020204030204" pitchFamily="34" charset="0"/>
                <a:ea typeface="Calibri" panose="020F0502020204030204" pitchFamily="34" charset="0"/>
                <a:cs typeface="Calibri" panose="020F0502020204030204" pitchFamily="34" charset="0"/>
              </a:rPr>
              <a:t>, alt text should include the portion not described and refer to the remaining text location.</a:t>
            </a:r>
          </a:p>
          <a:p>
            <a:pPr>
              <a:lnSpc>
                <a:spcPct val="120000"/>
              </a:lnSpc>
              <a:spcAft>
                <a:spcPts val="1200"/>
              </a:spcAft>
              <a:buClr>
                <a:srgbClr val="B99869"/>
              </a:buClr>
              <a:buSzPct val="125000"/>
            </a:pPr>
            <a:r>
              <a:rPr lang="en-US" sz="3600" b="1">
                <a:solidFill>
                  <a:srgbClr val="AF8A55"/>
                </a:solidFill>
                <a:latin typeface="Calibri" panose="020F0502020204030204" pitchFamily="34" charset="0"/>
                <a:ea typeface="Calibri" panose="020F0502020204030204" pitchFamily="34" charset="0"/>
                <a:cs typeface="Calibri" panose="020F0502020204030204" pitchFamily="34" charset="0"/>
              </a:rPr>
              <a:t>If the information is fully described within the surrounding text</a:t>
            </a:r>
            <a:r>
              <a:rPr lang="en-US" sz="3600">
                <a:latin typeface="Calibri" panose="020F0502020204030204" pitchFamily="34" charset="0"/>
                <a:ea typeface="Calibri" panose="020F0502020204030204" pitchFamily="34" charset="0"/>
                <a:cs typeface="Calibri" panose="020F0502020204030204" pitchFamily="34" charset="0"/>
              </a:rPr>
              <a:t>, alt text should refer to the existing text description location.</a:t>
            </a:r>
          </a:p>
        </p:txBody>
      </p:sp>
      <p:grpSp>
        <p:nvGrpSpPr>
          <p:cNvPr id="160" name="Dots">
            <a:extLst>
              <a:ext uri="{FF2B5EF4-FFF2-40B4-BE49-F238E27FC236}">
                <a16:creationId xmlns:a16="http://schemas.microsoft.com/office/drawing/2014/main" id="{CC2E3DF1-BBF4-FBC3-6937-98ED03501B5B}"/>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0817DB2E-127D-7235-AC46-9C7B1523677E}"/>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868285C1-B911-C4F7-893B-9D6AD6498A6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96969EF8-64EE-DF4D-73A7-485264A3FC08}"/>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301969F3-D0F8-8BA0-8115-2309BD50A4CE}"/>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6" name="Picture 5" descr="Example of a complex image with the text version displayed on the page.">
            <a:extLst>
              <a:ext uri="{FF2B5EF4-FFF2-40B4-BE49-F238E27FC236}">
                <a16:creationId xmlns:a16="http://schemas.microsoft.com/office/drawing/2014/main" id="{E0B61F66-0FDC-D8F9-439A-8B0F276FFFA2}"/>
              </a:ext>
            </a:extLst>
          </p:cNvPr>
          <p:cNvPicPr>
            <a:picLocks noChangeAspect="1"/>
          </p:cNvPicPr>
          <p:nvPr/>
        </p:nvPicPr>
        <p:blipFill>
          <a:blip r:embed="rId3"/>
          <a:stretch>
            <a:fillRect/>
          </a:stretch>
        </p:blipFill>
        <p:spPr>
          <a:xfrm>
            <a:off x="11536663" y="5273040"/>
            <a:ext cx="5722636" cy="2664125"/>
          </a:xfrm>
          <a:prstGeom prst="rect">
            <a:avLst/>
          </a:prstGeom>
          <a:ln>
            <a:solidFill>
              <a:schemeClr val="bg1">
                <a:lumMod val="75000"/>
              </a:schemeClr>
            </a:solidFill>
          </a:ln>
        </p:spPr>
      </p:pic>
    </p:spTree>
    <p:extLst>
      <p:ext uri="{BB962C8B-B14F-4D97-AF65-F5344CB8AC3E}">
        <p14:creationId xmlns:p14="http://schemas.microsoft.com/office/powerpoint/2010/main" val="145838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4F68750C-8FCC-FC54-F196-2203640AFC58}"/>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29FD5B6-FBAA-275C-84C1-579EDAF7DE4F}"/>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Determine What to Include in Data Visualization Alt Text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09A99DE2-A087-805E-104E-ED6A664A3996}"/>
              </a:ext>
            </a:extLst>
          </p:cNvPr>
          <p:cNvSpPr txBox="1"/>
          <p:nvPr/>
        </p:nvSpPr>
        <p:spPr>
          <a:xfrm>
            <a:off x="1028699" y="3641045"/>
            <a:ext cx="10507981" cy="5389489"/>
          </a:xfrm>
          <a:prstGeom prst="rect">
            <a:avLst/>
          </a:prstGeom>
          <a:noFill/>
        </p:spPr>
        <p:txBody>
          <a:bodyPr wrap="square">
            <a:spAutoFit/>
          </a:bodyPr>
          <a:lstStyle/>
          <a:p>
            <a:pPr>
              <a:lnSpc>
                <a:spcPct val="120000"/>
              </a:lnSpc>
              <a:spcAft>
                <a:spcPts val="1200"/>
              </a:spcAft>
              <a:buClr>
                <a:srgbClr val="B99869"/>
              </a:buClr>
              <a:buSzPct val="125000"/>
            </a:pPr>
            <a:endParaRPr lang="en-US" sz="3000">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200"/>
              </a:spcAft>
              <a:buClr>
                <a:srgbClr val="B99869"/>
              </a:buClr>
              <a:buSzPct val="125000"/>
            </a:pPr>
            <a:r>
              <a:rPr lang="en-US" sz="3200" b="1">
                <a:solidFill>
                  <a:srgbClr val="AF8A55"/>
                </a:solidFill>
                <a:latin typeface="Calibri" panose="020F0502020204030204" pitchFamily="34" charset="0"/>
                <a:ea typeface="Calibri" panose="020F0502020204030204" pitchFamily="34" charset="0"/>
                <a:cs typeface="Calibri" panose="020F0502020204030204" pitchFamily="34" charset="0"/>
              </a:rPr>
              <a:t>If the full text cannot fit within the alt text</a:t>
            </a:r>
            <a:r>
              <a:rPr lang="en-US" sz="3200">
                <a:solidFill>
                  <a:schemeClr val="tx1"/>
                </a:solidFill>
                <a:latin typeface="Calibri" panose="020F0502020204030204" pitchFamily="34" charset="0"/>
                <a:ea typeface="Calibri" panose="020F0502020204030204" pitchFamily="34" charset="0"/>
                <a:cs typeface="Calibri" panose="020F0502020204030204" pitchFamily="34" charset="0"/>
              </a:rPr>
              <a:t>, use one of the below options:</a:t>
            </a:r>
          </a:p>
          <a:p>
            <a:pPr marL="514350" indent="-514350">
              <a:lnSpc>
                <a:spcPct val="120000"/>
              </a:lnSpc>
              <a:spcAft>
                <a:spcPts val="1200"/>
              </a:spcAft>
              <a:buClr>
                <a:srgbClr val="AF8A55"/>
              </a:buClr>
              <a:buSzPct val="125000"/>
              <a:buFont typeface="+mj-lt"/>
              <a:buAutoNum type="arabicPeriod"/>
            </a:pPr>
            <a:r>
              <a:rPr lang="en-US" sz="2700" b="1">
                <a:solidFill>
                  <a:srgbClr val="2E3E4B"/>
                </a:solidFill>
                <a:latin typeface="Calibri" panose="020F0502020204030204" pitchFamily="34" charset="0"/>
                <a:ea typeface="Calibri" panose="020F0502020204030204" pitchFamily="34" charset="0"/>
                <a:cs typeface="Calibri" panose="020F0502020204030204" pitchFamily="34" charset="0"/>
              </a:rPr>
              <a:t>Place the full text (data table, text outline, etc.) above or below the image. </a:t>
            </a:r>
            <a:r>
              <a:rPr lang="en-US" sz="2700">
                <a:solidFill>
                  <a:schemeClr val="tx1"/>
                </a:solidFill>
                <a:latin typeface="Calibri" panose="020F0502020204030204" pitchFamily="34" charset="0"/>
                <a:ea typeface="Calibri" panose="020F0502020204030204" pitchFamily="34" charset="0"/>
                <a:cs typeface="Calibri" panose="020F0502020204030204" pitchFamily="34" charset="0"/>
              </a:rPr>
              <a:t>Alt text should refer to the text location.</a:t>
            </a:r>
          </a:p>
          <a:p>
            <a:pPr marL="514350" indent="-514350">
              <a:lnSpc>
                <a:spcPct val="120000"/>
              </a:lnSpc>
              <a:spcAft>
                <a:spcPts val="1200"/>
              </a:spcAft>
              <a:buClr>
                <a:srgbClr val="AF8A55"/>
              </a:buClr>
              <a:buSzPct val="125000"/>
              <a:buFont typeface="+mj-lt"/>
              <a:buAutoNum type="arabicPeriod"/>
            </a:pPr>
            <a:r>
              <a:rPr lang="en-US" sz="2700" b="1">
                <a:solidFill>
                  <a:srgbClr val="2E3E4B"/>
                </a:solidFill>
                <a:latin typeface="Calibri" panose="020F0502020204030204" pitchFamily="34" charset="0"/>
                <a:ea typeface="Calibri" panose="020F0502020204030204" pitchFamily="34" charset="0"/>
                <a:cs typeface="Calibri" panose="020F0502020204030204" pitchFamily="34" charset="0"/>
              </a:rPr>
              <a:t>Place the full text on another page or other document and link to it underneath the image. </a:t>
            </a:r>
            <a:r>
              <a:rPr lang="en-US" sz="2700">
                <a:solidFill>
                  <a:schemeClr val="tx1"/>
                </a:solidFill>
                <a:latin typeface="Calibri" panose="020F0502020204030204" pitchFamily="34" charset="0"/>
                <a:ea typeface="Calibri" panose="020F0502020204030204" pitchFamily="34" charset="0"/>
                <a:cs typeface="Calibri" panose="020F0502020204030204" pitchFamily="34" charset="0"/>
              </a:rPr>
              <a:t>Alt text should reference the link.</a:t>
            </a:r>
          </a:p>
          <a:p>
            <a:pPr marL="514350" indent="-514350">
              <a:lnSpc>
                <a:spcPct val="120000"/>
              </a:lnSpc>
              <a:spcAft>
                <a:spcPts val="1200"/>
              </a:spcAft>
              <a:buClr>
                <a:srgbClr val="AF8A55"/>
              </a:buClr>
              <a:buSzPct val="125000"/>
              <a:buFont typeface="+mj-lt"/>
              <a:buAutoNum type="arabicPeriod"/>
            </a:pPr>
            <a:r>
              <a:rPr lang="en-US" sz="2700" b="1">
                <a:solidFill>
                  <a:srgbClr val="2E3E4B"/>
                </a:solidFill>
                <a:latin typeface="Calibri" panose="020F0502020204030204" pitchFamily="34" charset="0"/>
                <a:ea typeface="Calibri" panose="020F0502020204030204" pitchFamily="34" charset="0"/>
                <a:cs typeface="Calibri" panose="020F0502020204030204" pitchFamily="34" charset="0"/>
              </a:rPr>
              <a:t>Place the full text at the end of the document, clearly labeled.</a:t>
            </a:r>
            <a:r>
              <a:rPr lang="en-US" sz="2700">
                <a:solidFill>
                  <a:schemeClr val="tx1"/>
                </a:solidFill>
                <a:latin typeface="Calibri" panose="020F0502020204030204" pitchFamily="34" charset="0"/>
                <a:ea typeface="Calibri" panose="020F0502020204030204" pitchFamily="34" charset="0"/>
                <a:cs typeface="Calibri" panose="020F0502020204030204" pitchFamily="34" charset="0"/>
              </a:rPr>
              <a:t> Alt text should reference the location.</a:t>
            </a:r>
          </a:p>
        </p:txBody>
      </p:sp>
      <p:grpSp>
        <p:nvGrpSpPr>
          <p:cNvPr id="160" name="Dots">
            <a:extLst>
              <a:ext uri="{FF2B5EF4-FFF2-40B4-BE49-F238E27FC236}">
                <a16:creationId xmlns:a16="http://schemas.microsoft.com/office/drawing/2014/main" id="{3700CB42-1F00-F61A-6711-C2BFF1A4D5A2}"/>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1F8D0C76-E84B-90BE-B83D-DB09D4F42797}"/>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674815F9-182B-61A5-1472-E398727634DE}"/>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AC12F650-4BBC-13D5-CE26-BD59B63B59E2}"/>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89D6C070-2A3F-9155-F514-59DF536E1983}"/>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Picture 1" descr="Example of a bar chart where the alt text references that the alternative version is available at the end of the presentation.">
            <a:extLst>
              <a:ext uri="{FF2B5EF4-FFF2-40B4-BE49-F238E27FC236}">
                <a16:creationId xmlns:a16="http://schemas.microsoft.com/office/drawing/2014/main" id="{70B20B26-F584-6BBA-E6C2-A964B01D4DE0}"/>
              </a:ext>
            </a:extLst>
          </p:cNvPr>
          <p:cNvPicPr>
            <a:picLocks noChangeAspect="1"/>
          </p:cNvPicPr>
          <p:nvPr/>
        </p:nvPicPr>
        <p:blipFill>
          <a:blip r:embed="rId3"/>
          <a:stretch>
            <a:fillRect/>
          </a:stretch>
        </p:blipFill>
        <p:spPr>
          <a:xfrm>
            <a:off x="12039566" y="4738255"/>
            <a:ext cx="5409372" cy="3595789"/>
          </a:xfrm>
          <a:prstGeom prst="rect">
            <a:avLst/>
          </a:prstGeom>
          <a:ln>
            <a:solidFill>
              <a:schemeClr val="bg1">
                <a:lumMod val="75000"/>
              </a:schemeClr>
            </a:solidFill>
          </a:ln>
        </p:spPr>
      </p:pic>
    </p:spTree>
    <p:extLst>
      <p:ext uri="{BB962C8B-B14F-4D97-AF65-F5344CB8AC3E}">
        <p14:creationId xmlns:p14="http://schemas.microsoft.com/office/powerpoint/2010/main" val="1664442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90520CF7-CD1E-C73F-D110-62064EAFA510}"/>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17122247-E1B5-BE73-E735-6851E958D0B4}"/>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Alt Text Examples – Graphs &amp; Charts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A09A57C-08CF-41B6-35E1-7DDF3D43F86A}"/>
              </a:ext>
            </a:extLst>
          </p:cNvPr>
          <p:cNvSpPr txBox="1"/>
          <p:nvPr/>
        </p:nvSpPr>
        <p:spPr>
          <a:xfrm>
            <a:off x="1104898" y="3643589"/>
            <a:ext cx="16603982" cy="5395964"/>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Incorporate data summaries into the alt text.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Format: </a:t>
            </a:r>
            <a:r>
              <a:rPr lang="en-US" sz="3200" b="1">
                <a:solidFill>
                  <a:srgbClr val="AF8A55"/>
                </a:solidFill>
                <a:latin typeface="Calibri" panose="020F0502020204030204" pitchFamily="34" charset="0"/>
                <a:ea typeface="Calibri" panose="020F0502020204030204" pitchFamily="34" charset="0"/>
                <a:cs typeface="Calibri" panose="020F0502020204030204" pitchFamily="34" charset="0"/>
              </a:rPr>
              <a:t>“(Chart type) </a:t>
            </a:r>
            <a:r>
              <a:rPr lang="en-US" sz="3200">
                <a:latin typeface="Calibri" panose="020F0502020204030204" pitchFamily="34" charset="0"/>
                <a:ea typeface="Calibri" panose="020F0502020204030204" pitchFamily="34" charset="0"/>
                <a:cs typeface="Calibri" panose="020F0502020204030204" pitchFamily="34" charset="0"/>
              </a:rPr>
              <a:t>of </a:t>
            </a:r>
            <a:r>
              <a:rPr lang="en-US" sz="3200" b="1">
                <a:solidFill>
                  <a:srgbClr val="AF8A55"/>
                </a:solidFill>
                <a:latin typeface="Calibri" panose="020F0502020204030204" pitchFamily="34" charset="0"/>
                <a:ea typeface="Calibri" panose="020F0502020204030204" pitchFamily="34" charset="0"/>
                <a:cs typeface="Calibri" panose="020F0502020204030204" pitchFamily="34" charset="0"/>
              </a:rPr>
              <a:t>(type of data) </a:t>
            </a:r>
            <a:r>
              <a:rPr lang="en-US" sz="3200">
                <a:latin typeface="Calibri" panose="020F0502020204030204" pitchFamily="34" charset="0"/>
                <a:ea typeface="Calibri" panose="020F0502020204030204" pitchFamily="34" charset="0"/>
                <a:cs typeface="Calibri" panose="020F0502020204030204" pitchFamily="34" charset="0"/>
              </a:rPr>
              <a:t>where </a:t>
            </a:r>
            <a:r>
              <a:rPr lang="en-US" sz="3200" b="1">
                <a:solidFill>
                  <a:srgbClr val="AF8A55"/>
                </a:solidFill>
                <a:latin typeface="Calibri" panose="020F0502020204030204" pitchFamily="34" charset="0"/>
                <a:ea typeface="Calibri" panose="020F0502020204030204" pitchFamily="34" charset="0"/>
                <a:cs typeface="Calibri" panose="020F0502020204030204" pitchFamily="34" charset="0"/>
              </a:rPr>
              <a:t>(reason for including chart)</a:t>
            </a:r>
            <a:r>
              <a:rPr lang="en-US" sz="3200">
                <a:latin typeface="Calibri" panose="020F0502020204030204" pitchFamily="34" charset="0"/>
                <a:ea typeface="Calibri" panose="020F0502020204030204" pitchFamily="34" charset="0"/>
                <a:cs typeface="Calibri" panose="020F0502020204030204" pitchFamily="34" charset="0"/>
              </a:rPr>
              <a: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Alt=“Bar graph of favorite cereals by vote.  Life  6 votes, Cornflakes  4 votes, Kix  3 votes, Cheerios  2 votes.” (full text fits within alt text)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Alt=”Line graph of average student grades over time, where grades improve gradually over the semester. Refer to the data table which follows.”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Alt=”Line graph of number of bananas sold per day in the last year where the winter months have more banana sales. Refer to the labeled data table at the end of this presentation.”</a:t>
            </a:r>
          </a:p>
        </p:txBody>
      </p:sp>
      <p:grpSp>
        <p:nvGrpSpPr>
          <p:cNvPr id="160" name="Dots">
            <a:extLst>
              <a:ext uri="{FF2B5EF4-FFF2-40B4-BE49-F238E27FC236}">
                <a16:creationId xmlns:a16="http://schemas.microsoft.com/office/drawing/2014/main" id="{5AD49910-DCDB-E03A-E85A-84790D5D463B}"/>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37809503-F6E9-62E1-BA81-67A963BBCE6B}"/>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CB5BC4D3-8200-7CC1-B5B3-57D5B94DEAD8}"/>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F552B4EC-0960-0904-D137-9191780E900E}"/>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59B4AB20-DBBC-5A30-6070-F910270A6C6A}"/>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17078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3" name="Header Text">
            <a:extLst>
              <a:ext uri="{FF2B5EF4-FFF2-40B4-BE49-F238E27FC236}">
                <a16:creationId xmlns:a16="http://schemas.microsoft.com/office/drawing/2014/main" id="{A04733FD-0830-A9ED-AE7B-D4ADA24DEB67}"/>
              </a:ext>
            </a:extLst>
          </p:cNvPr>
          <p:cNvSpPr txBox="1">
            <a:spLocks noGrp="1"/>
          </p:cNvSpPr>
          <p:nvPr>
            <p:ph type="title" idx="4294967295"/>
          </p:nvPr>
        </p:nvSpPr>
        <p:spPr>
          <a:xfrm>
            <a:off x="1028700" y="2892515"/>
            <a:ext cx="10690860" cy="155119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What is Web Accessibility?</a:t>
            </a:r>
            <a:endParaRPr kumimoji="0" lang="en-US" sz="72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1" name="Body Copy"/>
          <p:cNvSpPr txBox="1"/>
          <p:nvPr/>
        </p:nvSpPr>
        <p:spPr>
          <a:xfrm>
            <a:off x="1028700" y="5143498"/>
            <a:ext cx="8868900" cy="2077492"/>
          </a:xfrm>
          <a:prstGeom prst="rect">
            <a:avLst/>
          </a:prstGeom>
          <a:noFill/>
          <a:ln>
            <a:noFill/>
          </a:ln>
        </p:spPr>
        <p:txBody>
          <a:bodyPr spcFirstLastPara="1" wrap="square" lIns="0" tIns="0" rIns="0" bIns="0" anchor="t" anchorCtr="0">
            <a:spAutoFit/>
          </a:bodyPr>
          <a:lstStyle/>
          <a:p>
            <a:pPr marL="36900" lvl="0" indent="0" algn="ctr">
              <a:lnSpc>
                <a:spcPts val="5000"/>
              </a:lnSpc>
              <a:spcBef>
                <a:spcPts val="1200"/>
              </a:spcBef>
              <a:buNone/>
            </a:pPr>
            <a:r>
              <a:rPr lang="en-US" sz="4000">
                <a:latin typeface="Calibri" panose="020F0502020204030204" pitchFamily="34" charset="0"/>
                <a:ea typeface="Calibri" panose="020F0502020204030204" pitchFamily="34" charset="0"/>
                <a:cs typeface="Times New Roman" panose="02020603050405020304" pitchFamily="18" charset="0"/>
              </a:rPr>
              <a:t>The practice of creating usable and understandable websites, applications and digital documents for ALL people.</a:t>
            </a:r>
            <a:endParaRPr lang="en-US" sz="4000">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B7A02F2-EEF1-B5C1-1563-3D11831DF9E0}"/>
              </a:ext>
              <a:ext uri="{C183D7F6-B498-43B3-948B-1728B52AA6E4}">
                <adec:decorative xmlns:adec="http://schemas.microsoft.com/office/drawing/2017/decorative" val="1"/>
              </a:ext>
            </a:extLst>
          </p:cNvPr>
          <p:cNvGrpSpPr/>
          <p:nvPr/>
        </p:nvGrpSpPr>
        <p:grpSpPr>
          <a:xfrm>
            <a:off x="12109159" y="973226"/>
            <a:ext cx="5329720" cy="3569403"/>
            <a:chOff x="1618365" y="4457695"/>
            <a:chExt cx="2928870" cy="1777633"/>
          </a:xfrm>
        </p:grpSpPr>
        <p:graphicFrame>
          <p:nvGraphicFramePr>
            <p:cNvPr id="6" name="Object 5">
              <a:extLst>
                <a:ext uri="{FF2B5EF4-FFF2-40B4-BE49-F238E27FC236}">
                  <a16:creationId xmlns:a16="http://schemas.microsoft.com/office/drawing/2014/main" id="{AC609AA1-2E8C-97D2-E6DA-0CEA9BD4B98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2919977"/>
                </p:ext>
              </p:extLst>
            </p:nvPr>
          </p:nvGraphicFramePr>
          <p:xfrm>
            <a:off x="1618365" y="4718604"/>
            <a:ext cx="2928870" cy="1516724"/>
          </p:xfrm>
          <a:graphic>
            <a:graphicData uri="http://schemas.openxmlformats.org/presentationml/2006/ole">
              <mc:AlternateContent xmlns:mc="http://schemas.openxmlformats.org/markup-compatibility/2006">
                <mc:Choice xmlns:v="urn:schemas-microsoft-com:vml" Requires="v">
                  <p:oleObj r:id="rId3" imgW="6536046" imgH="3385165" progId="">
                    <p:embed/>
                  </p:oleObj>
                </mc:Choice>
                <mc:Fallback>
                  <p:oleObj r:id="rId3" imgW="6536046" imgH="3385165" progId="">
                    <p:embed/>
                    <p:pic>
                      <p:nvPicPr>
                        <p:cNvPr id="6" name="Object 5">
                          <a:extLst>
                            <a:ext uri="{FF2B5EF4-FFF2-40B4-BE49-F238E27FC236}">
                              <a16:creationId xmlns:a16="http://schemas.microsoft.com/office/drawing/2014/main" id="{AC609AA1-2E8C-97D2-E6DA-0CEA9BD4B98C}"/>
                            </a:ext>
                            <a:ext uri="{C183D7F6-B498-43B3-948B-1728B52AA6E4}">
                              <adec:decorative xmlns:adec="http://schemas.microsoft.com/office/drawing/2017/decorative" val="1"/>
                            </a:ext>
                          </a:extLst>
                        </p:cNvPr>
                        <p:cNvPicPr/>
                        <p:nvPr/>
                      </p:nvPicPr>
                      <p:blipFill>
                        <a:blip r:embed="rId4"/>
                        <a:stretch>
                          <a:fillRect/>
                        </a:stretch>
                      </p:blipFill>
                      <p:spPr>
                        <a:xfrm>
                          <a:off x="1618365" y="4718604"/>
                          <a:ext cx="2928870" cy="1516724"/>
                        </a:xfrm>
                        <a:prstGeom prst="rect">
                          <a:avLst/>
                        </a:prstGeom>
                        <a:ln>
                          <a:solidFill>
                            <a:schemeClr val="tx1"/>
                          </a:solidFill>
                        </a:ln>
                      </p:spPr>
                    </p:pic>
                  </p:oleObj>
                </mc:Fallback>
              </mc:AlternateContent>
            </a:graphicData>
          </a:graphic>
        </p:graphicFrame>
        <p:sp>
          <p:nvSpPr>
            <p:cNvPr id="7" name="TextBox 6">
              <a:extLst>
                <a:ext uri="{FF2B5EF4-FFF2-40B4-BE49-F238E27FC236}">
                  <a16:creationId xmlns:a16="http://schemas.microsoft.com/office/drawing/2014/main" id="{E3DCCF3A-048F-8D3D-9F0E-9BC4B563359A}"/>
                </a:ext>
                <a:ext uri="{C183D7F6-B498-43B3-948B-1728B52AA6E4}">
                  <adec:decorative xmlns:adec="http://schemas.microsoft.com/office/drawing/2017/decorative" val="1"/>
                </a:ext>
              </a:extLst>
            </p:cNvPr>
            <p:cNvSpPr txBox="1"/>
            <p:nvPr/>
          </p:nvSpPr>
          <p:spPr>
            <a:xfrm>
              <a:off x="1618365" y="4457695"/>
              <a:ext cx="2928870" cy="229918"/>
            </a:xfrm>
            <a:prstGeom prst="rect">
              <a:avLst/>
            </a:prstGeom>
            <a:noFill/>
          </p:spPr>
          <p:txBody>
            <a:bodyPr wrap="square">
              <a:spAutoFit/>
            </a:bodyPr>
            <a:lstStyle/>
            <a:p>
              <a:pPr algn="ctr"/>
              <a:r>
                <a:rPr lang="en-US" sz="2400">
                  <a:solidFill>
                    <a:srgbClr val="0070C0"/>
                  </a:solidFill>
                  <a:latin typeface="Calibri" panose="020F0502020204030204" pitchFamily="34" charset="0"/>
                  <a:ea typeface="Calibri" panose="020F0502020204030204" pitchFamily="34" charset="0"/>
                  <a:cs typeface="Calibri" panose="020F0502020204030204" pitchFamily="34" charset="0"/>
                </a:rPr>
                <a:t>Physical “Curb Cut”</a:t>
              </a:r>
            </a:p>
          </p:txBody>
        </p:sp>
      </p:grpSp>
      <p:grpSp>
        <p:nvGrpSpPr>
          <p:cNvPr id="8" name="Group 7">
            <a:extLst>
              <a:ext uri="{FF2B5EF4-FFF2-40B4-BE49-F238E27FC236}">
                <a16:creationId xmlns:a16="http://schemas.microsoft.com/office/drawing/2014/main" id="{DD25CDC4-6AD9-420A-F2EF-5141E2DBFF82}"/>
              </a:ext>
              <a:ext uri="{C183D7F6-B498-43B3-948B-1728B52AA6E4}">
                <adec:decorative xmlns:adec="http://schemas.microsoft.com/office/drawing/2017/decorative" val="1"/>
              </a:ext>
            </a:extLst>
          </p:cNvPr>
          <p:cNvGrpSpPr/>
          <p:nvPr/>
        </p:nvGrpSpPr>
        <p:grpSpPr>
          <a:xfrm>
            <a:off x="11719560" y="5052058"/>
            <a:ext cx="5988159" cy="4170276"/>
            <a:chOff x="2970712" y="3022422"/>
            <a:chExt cx="2928870" cy="1761685"/>
          </a:xfrm>
        </p:grpSpPr>
        <p:pic>
          <p:nvPicPr>
            <p:cNvPr id="9" name="Picture 8" descr="An example of a digital curb cut, taking into consideration all the users types that may be accessing your site.">
              <a:extLst>
                <a:ext uri="{FF2B5EF4-FFF2-40B4-BE49-F238E27FC236}">
                  <a16:creationId xmlns:a16="http://schemas.microsoft.com/office/drawing/2014/main" id="{34EC9540-CD8A-9283-2671-835C1BB8042F}"/>
                </a:ext>
              </a:extLst>
            </p:cNvPr>
            <p:cNvPicPr>
              <a:picLocks noChangeAspect="1"/>
            </p:cNvPicPr>
            <p:nvPr/>
          </p:nvPicPr>
          <p:blipFill>
            <a:blip r:embed="rId5"/>
            <a:stretch>
              <a:fillRect/>
            </a:stretch>
          </p:blipFill>
          <p:spPr>
            <a:xfrm>
              <a:off x="3160704" y="3264827"/>
              <a:ext cx="2580640" cy="1519280"/>
            </a:xfrm>
            <a:prstGeom prst="rect">
              <a:avLst/>
            </a:prstGeom>
            <a:ln>
              <a:solidFill>
                <a:schemeClr val="tx1"/>
              </a:solidFill>
            </a:ln>
          </p:spPr>
        </p:pic>
        <p:sp>
          <p:nvSpPr>
            <p:cNvPr id="10" name="TextBox 9">
              <a:extLst>
                <a:ext uri="{FF2B5EF4-FFF2-40B4-BE49-F238E27FC236}">
                  <a16:creationId xmlns:a16="http://schemas.microsoft.com/office/drawing/2014/main" id="{5AF3345E-EAB6-DC30-C9D1-AAEBE765C8F8}"/>
                </a:ext>
                <a:ext uri="{C183D7F6-B498-43B3-948B-1728B52AA6E4}">
                  <adec:decorative xmlns:adec="http://schemas.microsoft.com/office/drawing/2017/decorative" val="1"/>
                </a:ext>
              </a:extLst>
            </p:cNvPr>
            <p:cNvSpPr txBox="1"/>
            <p:nvPr/>
          </p:nvSpPr>
          <p:spPr>
            <a:xfrm>
              <a:off x="2970712" y="3022422"/>
              <a:ext cx="2928870" cy="195025"/>
            </a:xfrm>
            <a:prstGeom prst="rect">
              <a:avLst/>
            </a:prstGeom>
            <a:noFill/>
          </p:spPr>
          <p:txBody>
            <a:bodyPr wrap="square">
              <a:spAutoFit/>
            </a:bodyPr>
            <a:lstStyle/>
            <a:p>
              <a:pPr algn="ctr"/>
              <a:r>
                <a:rPr lang="en-US" sz="2400">
                  <a:solidFill>
                    <a:srgbClr val="0070C0"/>
                  </a:solidFill>
                  <a:latin typeface="Calibri" panose="020F0502020204030204" pitchFamily="34" charset="0"/>
                  <a:ea typeface="Calibri" panose="020F0502020204030204" pitchFamily="34" charset="0"/>
                  <a:cs typeface="Calibri" panose="020F0502020204030204" pitchFamily="34" charset="0"/>
                </a:rPr>
                <a:t>Digital “Curb Cut”</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5CD66BF3-CED5-3361-B763-9620A66D3660}"/>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5A007050-75A5-7F71-1B53-2AF90B2A83A0}"/>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Alt Text Examples – Flowcharts, Organizational Charts and Infographics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AE7867A2-766E-8C80-3FEE-5D7E425EF980}"/>
              </a:ext>
            </a:extLst>
          </p:cNvPr>
          <p:cNvSpPr txBox="1"/>
          <p:nvPr/>
        </p:nvSpPr>
        <p:spPr>
          <a:xfrm>
            <a:off x="1028699" y="4360764"/>
            <a:ext cx="16603982" cy="4482317"/>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Alt=”Organizational chart of Agency Human Resources staff. Refer to the outline which follows.”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Alt=”Flowchart to determine whether content should be a PDF document or a webpage. Refer to the linked outline which follows.”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Alt=”Infographic of tourism impact facts and figures across Missouri, 2025. Refer to the linked details which follow.”</a:t>
            </a:r>
            <a:br>
              <a:rPr lang="en-US" sz="3200">
                <a:latin typeface="Calibri" panose="020F0502020204030204" pitchFamily="34" charset="0"/>
                <a:ea typeface="Calibri" panose="020F0502020204030204" pitchFamily="34" charset="0"/>
                <a:cs typeface="Calibri" panose="020F0502020204030204" pitchFamily="34" charset="0"/>
              </a:rPr>
            </a:br>
            <a:endParaRPr lang="en-US" sz="3200">
              <a:latin typeface="Calibri" panose="020F0502020204030204" pitchFamily="34" charset="0"/>
              <a:ea typeface="Calibri" panose="020F0502020204030204" pitchFamily="34" charset="0"/>
              <a:cs typeface="Calibri" panose="020F0502020204030204" pitchFamily="34" charset="0"/>
            </a:endParaRPr>
          </a:p>
        </p:txBody>
      </p:sp>
      <p:grpSp>
        <p:nvGrpSpPr>
          <p:cNvPr id="160" name="Dots">
            <a:extLst>
              <a:ext uri="{FF2B5EF4-FFF2-40B4-BE49-F238E27FC236}">
                <a16:creationId xmlns:a16="http://schemas.microsoft.com/office/drawing/2014/main" id="{573E4087-4CA2-A629-1E42-BAF33483755E}"/>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31345D97-7521-22CA-5E84-B515C72DA8E4}"/>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38E4247C-477C-FE19-5906-AB041403C15E}"/>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59AA706F-655D-4959-6869-7C0EDBF917D3}"/>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228FEBA7-EB53-B225-7EBD-8DA30997F69D}"/>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195519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5B2F684-A0C7-F147-53C4-A90BC1126CA8}"/>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1EEB1B10-FAC6-740B-1B2A-5EE66F2543BC}"/>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Alt Text Examples – Static Directional and Regional Maps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7CEFD4BE-BE0E-6639-F6B9-82A209558E1E}"/>
              </a:ext>
            </a:extLst>
          </p:cNvPr>
          <p:cNvSpPr txBox="1"/>
          <p:nvPr/>
        </p:nvSpPr>
        <p:spPr>
          <a:xfrm>
            <a:off x="1028699" y="4360764"/>
            <a:ext cx="16603982" cy="3737498"/>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Static Directional Map: </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Alt=”Map of the course for a marathon. Start at the intersection of Jefferson St. and Stadium Dr.  Make the second right onto Jackson Street. Turn right at the fifth intersection.”</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Static Regional Map:</a:t>
            </a:r>
            <a:br>
              <a:rPr lang="en-US" sz="3200">
                <a:latin typeface="Calibri" panose="020F0502020204030204" pitchFamily="34" charset="0"/>
                <a:ea typeface="Calibri" panose="020F0502020204030204" pitchFamily="34" charset="0"/>
                <a:cs typeface="Calibri" panose="020F0502020204030204" pitchFamily="34" charset="0"/>
              </a:rPr>
            </a:br>
            <a:r>
              <a:rPr lang="en-US" sz="3200">
                <a:latin typeface="Calibri" panose="020F0502020204030204" pitchFamily="34" charset="0"/>
                <a:ea typeface="Calibri" panose="020F0502020204030204" pitchFamily="34" charset="0"/>
                <a:cs typeface="Calibri" panose="020F0502020204030204" pitchFamily="34" charset="0"/>
              </a:rPr>
              <a:t>Alt=”Map of Missouri career centers by region. Refer to the region dropdown selection which follows”</a:t>
            </a:r>
          </a:p>
        </p:txBody>
      </p:sp>
      <p:grpSp>
        <p:nvGrpSpPr>
          <p:cNvPr id="160" name="Dots">
            <a:extLst>
              <a:ext uri="{FF2B5EF4-FFF2-40B4-BE49-F238E27FC236}">
                <a16:creationId xmlns:a16="http://schemas.microsoft.com/office/drawing/2014/main" id="{DA5D1C7C-1DA2-3219-8EB7-6D1C921B48F3}"/>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E52868AE-2027-E440-B3ED-6ACE57F34C46}"/>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84FA9291-C6AE-51A3-0AA6-5EA15CD9FE9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51449F80-13F1-9452-2DB9-A5F4D81CD3FA}"/>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528174A4-2F42-80E2-5173-31F741C5B7B0}"/>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785429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6377D3A6-F44D-8223-7710-A1095CFE8576}"/>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F02A5C0C-9BCD-F1F8-138F-071C63D6E011}"/>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Use of Color </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5633E3F2-45A1-5609-8936-BE9A43D3CDAD}"/>
              </a:ext>
            </a:extLst>
          </p:cNvPr>
          <p:cNvSpPr txBox="1"/>
          <p:nvPr/>
        </p:nvSpPr>
        <p:spPr>
          <a:xfrm>
            <a:off x="1104898" y="3643589"/>
            <a:ext cx="16603982" cy="2118593"/>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Do not rely on color to convey information.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If color-coding information, use color plus another element to get your message across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Shapes, patterns, numbers, text, etc.</a:t>
            </a:r>
          </a:p>
        </p:txBody>
      </p:sp>
      <p:grpSp>
        <p:nvGrpSpPr>
          <p:cNvPr id="160" name="Dots">
            <a:extLst>
              <a:ext uri="{FF2B5EF4-FFF2-40B4-BE49-F238E27FC236}">
                <a16:creationId xmlns:a16="http://schemas.microsoft.com/office/drawing/2014/main" id="{ADDAB655-3D10-D88E-C06B-1C59AD48F208}"/>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43A61C2D-6FC4-FB0B-51C3-D0E9A856A9E3}"/>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56639EB1-D8CA-3E36-BE2B-0F565A4D4CA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B1FA83E8-C7DB-3A18-F601-65E1916ED037}"/>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4430BAE2-FEDD-42E1-C608-2CC6EB236778}"/>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Picture 1" descr="Screenshot of inaccessible line chart using colors to understand meaning.">
            <a:extLst>
              <a:ext uri="{FF2B5EF4-FFF2-40B4-BE49-F238E27FC236}">
                <a16:creationId xmlns:a16="http://schemas.microsoft.com/office/drawing/2014/main" id="{7965D5BA-62C3-0892-05ED-A28E6EF87300}"/>
              </a:ext>
            </a:extLst>
          </p:cNvPr>
          <p:cNvPicPr>
            <a:picLocks noChangeAspect="1"/>
          </p:cNvPicPr>
          <p:nvPr/>
        </p:nvPicPr>
        <p:blipFill>
          <a:blip r:embed="rId3"/>
          <a:stretch>
            <a:fillRect/>
          </a:stretch>
        </p:blipFill>
        <p:spPr>
          <a:xfrm>
            <a:off x="2749101" y="6122669"/>
            <a:ext cx="3607960" cy="3373298"/>
          </a:xfrm>
          <a:prstGeom prst="rect">
            <a:avLst/>
          </a:prstGeom>
        </p:spPr>
      </p:pic>
      <p:sp>
        <p:nvSpPr>
          <p:cNvPr id="3" name="TextBox 2">
            <a:extLst>
              <a:ext uri="{FF2B5EF4-FFF2-40B4-BE49-F238E27FC236}">
                <a16:creationId xmlns:a16="http://schemas.microsoft.com/office/drawing/2014/main" id="{2621B663-7123-3574-486C-93B771F7C35B}"/>
              </a:ext>
            </a:extLst>
          </p:cNvPr>
          <p:cNvSpPr txBox="1"/>
          <p:nvPr/>
        </p:nvSpPr>
        <p:spPr>
          <a:xfrm>
            <a:off x="3669161" y="9550815"/>
            <a:ext cx="1341079" cy="400110"/>
          </a:xfrm>
          <a:prstGeom prst="rect">
            <a:avLst/>
          </a:prstGeom>
          <a:noFill/>
        </p:spPr>
        <p:txBody>
          <a:bodyPr wrap="square">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Original</a:t>
            </a:r>
          </a:p>
        </p:txBody>
      </p:sp>
      <p:pic>
        <p:nvPicPr>
          <p:cNvPr id="4" name="Picture 3" descr="Screenshot of line chart with red-green color blindness. Notice how the red in the orginal line chart has now turned a green color. ">
            <a:extLst>
              <a:ext uri="{FF2B5EF4-FFF2-40B4-BE49-F238E27FC236}">
                <a16:creationId xmlns:a16="http://schemas.microsoft.com/office/drawing/2014/main" id="{24E65EAB-3BA1-3434-7742-672BCB440559}"/>
              </a:ext>
            </a:extLst>
          </p:cNvPr>
          <p:cNvPicPr>
            <a:picLocks noChangeAspect="1"/>
          </p:cNvPicPr>
          <p:nvPr/>
        </p:nvPicPr>
        <p:blipFill>
          <a:blip r:embed="rId4"/>
          <a:stretch>
            <a:fillRect/>
          </a:stretch>
        </p:blipFill>
        <p:spPr>
          <a:xfrm>
            <a:off x="7234329" y="6153148"/>
            <a:ext cx="3478822" cy="3342818"/>
          </a:xfrm>
          <a:prstGeom prst="rect">
            <a:avLst/>
          </a:prstGeom>
        </p:spPr>
      </p:pic>
      <p:sp>
        <p:nvSpPr>
          <p:cNvPr id="5" name="TextBox 4">
            <a:extLst>
              <a:ext uri="{FF2B5EF4-FFF2-40B4-BE49-F238E27FC236}">
                <a16:creationId xmlns:a16="http://schemas.microsoft.com/office/drawing/2014/main" id="{89A59768-5E0B-D768-00FE-BF8D45FB06FF}"/>
              </a:ext>
            </a:extLst>
          </p:cNvPr>
          <p:cNvSpPr txBox="1"/>
          <p:nvPr/>
        </p:nvSpPr>
        <p:spPr>
          <a:xfrm>
            <a:off x="7614040" y="9540240"/>
            <a:ext cx="3189457" cy="400110"/>
          </a:xfrm>
          <a:prstGeom prst="rect">
            <a:avLst/>
          </a:prstGeom>
          <a:noFill/>
        </p:spPr>
        <p:txBody>
          <a:bodyPr wrap="square">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Red-Green Blindness</a:t>
            </a:r>
          </a:p>
        </p:txBody>
      </p:sp>
      <p:pic>
        <p:nvPicPr>
          <p:cNvPr id="6" name="Picture 5" descr="Screenshot of line chart showing what it would like if you had full colorblindness.">
            <a:extLst>
              <a:ext uri="{FF2B5EF4-FFF2-40B4-BE49-F238E27FC236}">
                <a16:creationId xmlns:a16="http://schemas.microsoft.com/office/drawing/2014/main" id="{0ECA59C1-C09E-15A8-3D86-940ED9AD785B}"/>
              </a:ext>
            </a:extLst>
          </p:cNvPr>
          <p:cNvPicPr>
            <a:picLocks noChangeAspect="1"/>
          </p:cNvPicPr>
          <p:nvPr/>
        </p:nvPicPr>
        <p:blipFill>
          <a:blip r:embed="rId5"/>
          <a:stretch>
            <a:fillRect/>
          </a:stretch>
        </p:blipFill>
        <p:spPr>
          <a:xfrm>
            <a:off x="11501283" y="6098298"/>
            <a:ext cx="3793874" cy="3443388"/>
          </a:xfrm>
          <a:prstGeom prst="rect">
            <a:avLst/>
          </a:prstGeom>
        </p:spPr>
      </p:pic>
      <p:sp>
        <p:nvSpPr>
          <p:cNvPr id="7" name="TextBox 6">
            <a:extLst>
              <a:ext uri="{FF2B5EF4-FFF2-40B4-BE49-F238E27FC236}">
                <a16:creationId xmlns:a16="http://schemas.microsoft.com/office/drawing/2014/main" id="{82DE62C9-9D22-6E0F-01D7-347BCB81D957}"/>
              </a:ext>
            </a:extLst>
          </p:cNvPr>
          <p:cNvSpPr txBox="1"/>
          <p:nvPr/>
        </p:nvSpPr>
        <p:spPr>
          <a:xfrm>
            <a:off x="12227522" y="9540240"/>
            <a:ext cx="3189457" cy="400110"/>
          </a:xfrm>
          <a:prstGeom prst="rect">
            <a:avLst/>
          </a:prstGeom>
          <a:noFill/>
        </p:spPr>
        <p:txBody>
          <a:bodyPr wrap="square">
            <a:spAutoFit/>
          </a:bodyPr>
          <a:lstStyle/>
          <a:p>
            <a:r>
              <a:rPr lang="en-US" sz="2000" b="1">
                <a:latin typeface="Calibri" panose="020F0502020204030204" pitchFamily="34" charset="0"/>
                <a:ea typeface="Calibri" panose="020F0502020204030204" pitchFamily="34" charset="0"/>
                <a:cs typeface="Calibri" panose="020F0502020204030204" pitchFamily="34" charset="0"/>
              </a:rPr>
              <a:t>Full Color Blindness</a:t>
            </a:r>
          </a:p>
        </p:txBody>
      </p:sp>
    </p:spTree>
    <p:extLst>
      <p:ext uri="{BB962C8B-B14F-4D97-AF65-F5344CB8AC3E}">
        <p14:creationId xmlns:p14="http://schemas.microsoft.com/office/powerpoint/2010/main" val="3002254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3FE0EEA-F22B-E346-DE2C-C1EECABCA6D8}"/>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B0EFF27-3576-9AA5-E2C1-8BC20D4E7528}"/>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Use of Color </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453E8C3-5398-EC57-671B-09435999D02E}"/>
              </a:ext>
            </a:extLst>
          </p:cNvPr>
          <p:cNvSpPr txBox="1"/>
          <p:nvPr/>
        </p:nvSpPr>
        <p:spPr>
          <a:xfrm>
            <a:off x="1104898" y="3643589"/>
            <a:ext cx="16603982" cy="4790094"/>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Determine if using multiple colors is meaningful. If meaningful, use no more than 7 colors to reduce cognitive load.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Color meaning: Keep </a:t>
            </a:r>
            <a:r>
              <a:rPr lang="en-US" sz="3200">
                <a:latin typeface="Calibri" panose="020F0502020204030204" pitchFamily="34" charset="0"/>
                <a:ea typeface="Calibri" panose="020F0502020204030204" pitchFamily="34" charset="0"/>
                <a:cs typeface="Calibri" panose="020F0502020204030204" pitchFamily="34" charset="0"/>
                <a:hlinkClick r:id="rId3"/>
              </a:rPr>
              <a:t>color symbolism</a:t>
            </a:r>
            <a:r>
              <a:rPr lang="en-US" sz="3200">
                <a:latin typeface="Calibri" panose="020F0502020204030204" pitchFamily="34" charset="0"/>
                <a:ea typeface="Calibri" panose="020F0502020204030204" pitchFamily="34" charset="0"/>
                <a:cs typeface="Calibri" panose="020F0502020204030204" pitchFamily="34" charset="0"/>
              </a:rPr>
              <a:t> in mind</a:t>
            </a:r>
          </a:p>
          <a:p>
            <a:pPr marL="1143000" lvl="5" indent="-563563">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Western societies typically have higher regard for blue over yellow, red sometimes has negative symbolism.</a:t>
            </a:r>
          </a:p>
          <a:p>
            <a:pPr marL="1143000" lvl="5" indent="-563563">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Eastern societies prize the color yellow and don’t see red as alarming.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Use neutral and consistent backgrounds when using color.</a:t>
            </a:r>
          </a:p>
        </p:txBody>
      </p:sp>
      <p:grpSp>
        <p:nvGrpSpPr>
          <p:cNvPr id="160" name="Dots">
            <a:extLst>
              <a:ext uri="{FF2B5EF4-FFF2-40B4-BE49-F238E27FC236}">
                <a16:creationId xmlns:a16="http://schemas.microsoft.com/office/drawing/2014/main" id="{4096BDD6-1E0C-C86D-DD7A-3B4B3D00889C}"/>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A29360EF-AD27-01C5-E9F2-5874A417A41A}"/>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549E5B73-F3C6-C84C-73F8-FBBE7F64B98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6F7DC400-0A85-48CB-19E8-76E6A3E2A2D7}"/>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1A0D530C-7E9B-C017-1A6F-1AD72F5A7414}"/>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4011730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BDBE2BEE-4929-6C31-CD34-12F1AECDF8B2}"/>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F083214E-B7F8-7694-1E42-07767EF5A6D8}"/>
              </a:ext>
            </a:extLst>
          </p:cNvPr>
          <p:cNvSpPr txBox="1">
            <a:spLocks noGrp="1"/>
          </p:cNvSpPr>
          <p:nvPr>
            <p:ph type="title" idx="4294967295"/>
          </p:nvPr>
        </p:nvSpPr>
        <p:spPr>
          <a:xfrm>
            <a:off x="1028699" y="1388787"/>
            <a:ext cx="16230600" cy="120032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Keep Visualizations Understandable</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99C50C15-E0E8-F576-F40D-028C5DFFE155}"/>
              </a:ext>
            </a:extLst>
          </p:cNvPr>
          <p:cNvSpPr txBox="1"/>
          <p:nvPr/>
        </p:nvSpPr>
        <p:spPr>
          <a:xfrm>
            <a:off x="1104898" y="3643589"/>
            <a:ext cx="16603982" cy="4417363"/>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400">
                <a:latin typeface="Calibri" panose="020F0502020204030204" pitchFamily="34" charset="0"/>
                <a:ea typeface="Calibri" panose="020F0502020204030204" pitchFamily="34" charset="0"/>
                <a:cs typeface="Calibri" panose="020F0502020204030204" pitchFamily="34" charset="0"/>
              </a:rPr>
              <a:t>Use plain language (6th-8th grade reading level). Take advantage of the Editor feature in MS Word.</a:t>
            </a:r>
          </a:p>
          <a:p>
            <a:pPr marL="571500" indent="-571500">
              <a:lnSpc>
                <a:spcPct val="120000"/>
              </a:lnSpc>
              <a:spcAft>
                <a:spcPts val="1200"/>
              </a:spcAft>
              <a:buClr>
                <a:srgbClr val="B99869"/>
              </a:buClr>
              <a:buSzPct val="125000"/>
              <a:buFont typeface="Wingdings" panose="05000000000000000000" pitchFamily="2" charset="2"/>
              <a:buChar char="ü"/>
            </a:pPr>
            <a:r>
              <a:rPr lang="en-US" sz="3400">
                <a:latin typeface="Calibri" panose="020F0502020204030204" pitchFamily="34" charset="0"/>
                <a:ea typeface="Calibri" panose="020F0502020204030204" pitchFamily="34" charset="0"/>
                <a:cs typeface="Calibri" panose="020F0502020204030204" pitchFamily="34" charset="0"/>
              </a:rPr>
              <a:t>Create simple, easy to understand titles to describe your visualizations</a:t>
            </a:r>
          </a:p>
          <a:p>
            <a:pPr marL="571500" indent="-571500">
              <a:lnSpc>
                <a:spcPct val="120000"/>
              </a:lnSpc>
              <a:spcAft>
                <a:spcPts val="1200"/>
              </a:spcAft>
              <a:buClr>
                <a:srgbClr val="B99869"/>
              </a:buClr>
              <a:buSzPct val="125000"/>
              <a:buFont typeface="Wingdings" panose="05000000000000000000" pitchFamily="2" charset="2"/>
              <a:buChar char="ü"/>
            </a:pPr>
            <a:r>
              <a:rPr lang="en-US" sz="3400">
                <a:latin typeface="Calibri" panose="020F0502020204030204" pitchFamily="34" charset="0"/>
                <a:ea typeface="Calibri" panose="020F0502020204030204" pitchFamily="34" charset="0"/>
                <a:cs typeface="Calibri" panose="020F0502020204030204" pitchFamily="34" charset="0"/>
              </a:rPr>
              <a:t>Use 11 pt. font or larger, sanserif fonts like Tahoma or Verdana</a:t>
            </a:r>
          </a:p>
          <a:p>
            <a:pPr marL="571500" indent="-571500">
              <a:lnSpc>
                <a:spcPct val="120000"/>
              </a:lnSpc>
              <a:spcAft>
                <a:spcPts val="1200"/>
              </a:spcAft>
              <a:buClr>
                <a:srgbClr val="B99869"/>
              </a:buClr>
              <a:buSzPct val="125000"/>
              <a:buFont typeface="Wingdings" panose="05000000000000000000" pitchFamily="2" charset="2"/>
              <a:buChar char="ü"/>
            </a:pPr>
            <a:r>
              <a:rPr lang="en-US" sz="3400">
                <a:latin typeface="Calibri" panose="020F0502020204030204" pitchFamily="34" charset="0"/>
                <a:ea typeface="Calibri" panose="020F0502020204030204" pitchFamily="34" charset="0"/>
                <a:cs typeface="Calibri" panose="020F0502020204030204" pitchFamily="34" charset="0"/>
              </a:rPr>
              <a:t>Don’t use unnecessary words and abbreviations  </a:t>
            </a:r>
          </a:p>
          <a:p>
            <a:pPr marL="571500" indent="-571500">
              <a:lnSpc>
                <a:spcPct val="120000"/>
              </a:lnSpc>
              <a:spcAft>
                <a:spcPts val="1200"/>
              </a:spcAft>
              <a:buClr>
                <a:srgbClr val="B99869"/>
              </a:buClr>
              <a:buSzPct val="125000"/>
              <a:buFont typeface="Wingdings" panose="05000000000000000000" pitchFamily="2" charset="2"/>
              <a:buChar char="ü"/>
            </a:pPr>
            <a:r>
              <a:rPr lang="en-US" sz="3400">
                <a:latin typeface="Calibri" panose="020F0502020204030204" pitchFamily="34" charset="0"/>
                <a:ea typeface="Calibri" panose="020F0502020204030204" pitchFamily="34" charset="0"/>
                <a:cs typeface="Calibri" panose="020F0502020204030204" pitchFamily="34" charset="0"/>
              </a:rPr>
              <a:t>Don’t overload, balance with whitespace</a:t>
            </a:r>
          </a:p>
        </p:txBody>
      </p:sp>
      <p:grpSp>
        <p:nvGrpSpPr>
          <p:cNvPr id="160" name="Dots">
            <a:extLst>
              <a:ext uri="{FF2B5EF4-FFF2-40B4-BE49-F238E27FC236}">
                <a16:creationId xmlns:a16="http://schemas.microsoft.com/office/drawing/2014/main" id="{6187B3A3-48E5-95FB-C6B6-7FB8AB238C28}"/>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362F8CD7-ACC7-D746-6747-53CD5D9A070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0DD5C921-9AB0-B9FA-2F7A-49A47AEC70D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32B7A675-15BA-612A-7029-034552E961D8}"/>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8DE45508-61B0-BA73-DA2F-449CE725EA0E}"/>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98736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5434D023-602A-72DE-E739-7A435490A0DD}"/>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253A9832-C4E3-A644-AF2F-3C4B8D051BC9}"/>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Charts and Graphs – Choose an Appropriate Type</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6F2BE1DC-2C0C-46DD-3065-6DAB7C6BB4AA}"/>
              </a:ext>
            </a:extLst>
          </p:cNvPr>
          <p:cNvSpPr txBox="1"/>
          <p:nvPr/>
        </p:nvSpPr>
        <p:spPr>
          <a:xfrm>
            <a:off x="1028699" y="4360764"/>
            <a:ext cx="11224261" cy="5073248"/>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Bars/Stacked Bars – Quantities across categories. They provide clear distinctions between data points and are generally easy to interpret.   </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Line/Area Graphs – Patterns over time.</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Pie/Donut Charts – Proportions within a whole. They can be challenging for some users to interpret accurately, especially when segments are similar in size. Stacked bar charts accomplish the same goal.</a:t>
            </a:r>
          </a:p>
        </p:txBody>
      </p:sp>
      <p:grpSp>
        <p:nvGrpSpPr>
          <p:cNvPr id="160" name="Dots">
            <a:extLst>
              <a:ext uri="{FF2B5EF4-FFF2-40B4-BE49-F238E27FC236}">
                <a16:creationId xmlns:a16="http://schemas.microsoft.com/office/drawing/2014/main" id="{D2837293-6264-C6A3-8D6D-970B4E3E946D}"/>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BA792942-C698-2EE3-3CD2-23C37307434B}"/>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F240553D-10F9-E4E3-DF87-F340AA9BC875}"/>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470147DC-9F82-0C6F-D678-CFC976B4BCB5}"/>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1419CB02-4A6E-3457-C56B-F804B05F5413}"/>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3" name="Picture 2" descr="Example of a bar chart">
            <a:extLst>
              <a:ext uri="{FF2B5EF4-FFF2-40B4-BE49-F238E27FC236}">
                <a16:creationId xmlns:a16="http://schemas.microsoft.com/office/drawing/2014/main" id="{0A4FE5AF-4ABC-F55F-C195-386852E37E84}"/>
              </a:ext>
            </a:extLst>
          </p:cNvPr>
          <p:cNvPicPr>
            <a:picLocks noChangeAspect="1"/>
          </p:cNvPicPr>
          <p:nvPr/>
        </p:nvPicPr>
        <p:blipFill>
          <a:blip r:embed="rId3"/>
          <a:stretch>
            <a:fillRect/>
          </a:stretch>
        </p:blipFill>
        <p:spPr>
          <a:xfrm>
            <a:off x="13123171" y="2315105"/>
            <a:ext cx="3830073" cy="2199624"/>
          </a:xfrm>
          <a:prstGeom prst="rect">
            <a:avLst/>
          </a:prstGeom>
          <a:ln>
            <a:noFill/>
          </a:ln>
        </p:spPr>
      </p:pic>
      <p:pic>
        <p:nvPicPr>
          <p:cNvPr id="4" name="Picture 3" descr="Example of a line chart">
            <a:extLst>
              <a:ext uri="{FF2B5EF4-FFF2-40B4-BE49-F238E27FC236}">
                <a16:creationId xmlns:a16="http://schemas.microsoft.com/office/drawing/2014/main" id="{A01B4D90-93B0-A672-6210-F0FB7562C29F}"/>
              </a:ext>
            </a:extLst>
          </p:cNvPr>
          <p:cNvPicPr>
            <a:picLocks noChangeAspect="1"/>
          </p:cNvPicPr>
          <p:nvPr/>
        </p:nvPicPr>
        <p:blipFill>
          <a:blip r:embed="rId4"/>
          <a:stretch>
            <a:fillRect/>
          </a:stretch>
        </p:blipFill>
        <p:spPr>
          <a:xfrm>
            <a:off x="13199484" y="4706877"/>
            <a:ext cx="3707735" cy="2199624"/>
          </a:xfrm>
          <a:prstGeom prst="rect">
            <a:avLst/>
          </a:prstGeom>
          <a:ln>
            <a:noFill/>
          </a:ln>
        </p:spPr>
      </p:pic>
      <p:graphicFrame>
        <p:nvGraphicFramePr>
          <p:cNvPr id="5" name="Object 4" descr="Example of a donut chart">
            <a:extLst>
              <a:ext uri="{FF2B5EF4-FFF2-40B4-BE49-F238E27FC236}">
                <a16:creationId xmlns:a16="http://schemas.microsoft.com/office/drawing/2014/main" id="{FAF103D7-4BD9-0A27-B95B-B1AD59F898C5}"/>
              </a:ext>
            </a:extLst>
          </p:cNvPr>
          <p:cNvGraphicFramePr>
            <a:graphicFrameLocks noChangeAspect="1"/>
          </p:cNvGraphicFramePr>
          <p:nvPr>
            <p:extLst>
              <p:ext uri="{D42A27DB-BD31-4B8C-83A1-F6EECF244321}">
                <p14:modId xmlns:p14="http://schemas.microsoft.com/office/powerpoint/2010/main" val="3737048959"/>
              </p:ext>
            </p:extLst>
          </p:nvPr>
        </p:nvGraphicFramePr>
        <p:xfrm>
          <a:off x="13199485" y="6673075"/>
          <a:ext cx="3703276" cy="3086064"/>
        </p:xfrm>
        <a:graphic>
          <a:graphicData uri="http://schemas.openxmlformats.org/presentationml/2006/ole">
            <mc:AlternateContent xmlns:mc="http://schemas.openxmlformats.org/markup-compatibility/2006">
              <mc:Choice xmlns:v="urn:schemas-microsoft-com:vml" Requires="v">
                <p:oleObj r:id="rId5" imgW="4936025" imgH="4237132" progId="Unknown">
                  <p:embed/>
                </p:oleObj>
              </mc:Choice>
              <mc:Fallback>
                <p:oleObj r:id="rId5" imgW="4936025" imgH="4237132" progId="Unknown">
                  <p:embed/>
                  <p:pic>
                    <p:nvPicPr>
                      <p:cNvPr id="5" name="Object 4" descr="Example of a donut chart">
                        <a:extLst>
                          <a:ext uri="{FF2B5EF4-FFF2-40B4-BE49-F238E27FC236}">
                            <a16:creationId xmlns:a16="http://schemas.microsoft.com/office/drawing/2014/main" id="{FAF103D7-4BD9-0A27-B95B-B1AD59F89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9485" y="6673075"/>
                        <a:ext cx="3703276" cy="30860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18751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26BD9446-1C16-1897-DCAC-A2F066A9F1BD}"/>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32ABCD87-EC56-665B-7F1A-4FB5E1EF45A5}"/>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Charts and Graphs – Axes, Shapes and Labels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075D463-64AD-3892-9284-48D8B2EFE669}"/>
              </a:ext>
            </a:extLst>
          </p:cNvPr>
          <p:cNvSpPr txBox="1"/>
          <p:nvPr/>
        </p:nvSpPr>
        <p:spPr>
          <a:xfrm>
            <a:off x="1028699" y="4360764"/>
            <a:ext cx="16573501" cy="2863413"/>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Y axes should almost always start at zero</a:t>
            </a:r>
          </a:p>
          <a:p>
            <a:pPr marL="1036638" indent="-4572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Certain cases should truncate (trim) axes</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Use both shapes and labels that are clear and distinctive</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Redundant encoding is key! (i.e., specific point along a line and numeric labels) </a:t>
            </a:r>
          </a:p>
        </p:txBody>
      </p:sp>
      <p:grpSp>
        <p:nvGrpSpPr>
          <p:cNvPr id="160" name="Dots">
            <a:extLst>
              <a:ext uri="{FF2B5EF4-FFF2-40B4-BE49-F238E27FC236}">
                <a16:creationId xmlns:a16="http://schemas.microsoft.com/office/drawing/2014/main" id="{4BEE47FE-470F-A684-BB9D-2C9AA2846D32}"/>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02C60F8C-A128-9E22-2467-B73A647D0409}"/>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2312E6A1-DB7C-A1DB-2A41-A07A3FD7DE49}"/>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F5239AA8-4498-5709-B964-D455336BD80E}"/>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94D79CED-1D73-2D79-5A54-1EC940887E52}"/>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6" name="Picture 5" descr="An example of truncating an axes to get a better understanding of the data.">
            <a:extLst>
              <a:ext uri="{FF2B5EF4-FFF2-40B4-BE49-F238E27FC236}">
                <a16:creationId xmlns:a16="http://schemas.microsoft.com/office/drawing/2014/main" id="{6D43ACB7-D46E-F0B9-D0D4-5B370335BD43}"/>
              </a:ext>
            </a:extLst>
          </p:cNvPr>
          <p:cNvPicPr>
            <a:picLocks noChangeAspect="1"/>
          </p:cNvPicPr>
          <p:nvPr/>
        </p:nvPicPr>
        <p:blipFill>
          <a:blip r:embed="rId3"/>
          <a:srcRect b="5901"/>
          <a:stretch/>
        </p:blipFill>
        <p:spPr>
          <a:xfrm>
            <a:off x="1666119" y="7463129"/>
            <a:ext cx="6357453" cy="2353352"/>
          </a:xfrm>
          <a:prstGeom prst="rect">
            <a:avLst/>
          </a:prstGeom>
          <a:ln>
            <a:solidFill>
              <a:schemeClr val="bg1">
                <a:lumMod val="75000"/>
              </a:schemeClr>
            </a:solidFill>
          </a:ln>
        </p:spPr>
      </p:pic>
      <p:pic>
        <p:nvPicPr>
          <p:cNvPr id="7" name="Picture 6" descr="An example line chart incoporating shapes to distinguish lines">
            <a:extLst>
              <a:ext uri="{FF2B5EF4-FFF2-40B4-BE49-F238E27FC236}">
                <a16:creationId xmlns:a16="http://schemas.microsoft.com/office/drawing/2014/main" id="{7FD5ABC3-85C2-0562-9CF2-B098DE411B56}"/>
              </a:ext>
            </a:extLst>
          </p:cNvPr>
          <p:cNvPicPr>
            <a:picLocks noChangeAspect="1"/>
          </p:cNvPicPr>
          <p:nvPr/>
        </p:nvPicPr>
        <p:blipFill>
          <a:blip r:embed="rId4"/>
          <a:stretch>
            <a:fillRect/>
          </a:stretch>
        </p:blipFill>
        <p:spPr>
          <a:xfrm>
            <a:off x="8778240" y="7445942"/>
            <a:ext cx="3992349" cy="2368342"/>
          </a:xfrm>
          <a:prstGeom prst="rect">
            <a:avLst/>
          </a:prstGeom>
          <a:ln>
            <a:solidFill>
              <a:schemeClr val="bg1">
                <a:lumMod val="75000"/>
              </a:schemeClr>
            </a:solidFill>
          </a:ln>
        </p:spPr>
      </p:pic>
    </p:spTree>
    <p:extLst>
      <p:ext uri="{BB962C8B-B14F-4D97-AF65-F5344CB8AC3E}">
        <p14:creationId xmlns:p14="http://schemas.microsoft.com/office/powerpoint/2010/main" val="3652528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BDE3B037-BFDF-5519-B847-98BCCF9C4714}"/>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F4221778-EAB8-BF44-69C2-9F4BF125A9FB}"/>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Charts &amp; Graphs – Solutions for </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Non-Text Contrast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DFC3D8E9-51E5-AD0C-7362-8D857D530CA5}"/>
              </a:ext>
            </a:extLst>
          </p:cNvPr>
          <p:cNvSpPr txBox="1"/>
          <p:nvPr/>
        </p:nvSpPr>
        <p:spPr>
          <a:xfrm>
            <a:off x="1028699" y="4360764"/>
            <a:ext cx="16573501" cy="2038571"/>
          </a:xfrm>
          <a:prstGeom prst="rect">
            <a:avLst/>
          </a:prstGeom>
          <a:noFill/>
        </p:spPr>
        <p:txBody>
          <a:bodyPr wrap="square">
            <a:spAutoFit/>
          </a:bodyPr>
          <a:lstStyle/>
          <a:p>
            <a:pPr>
              <a:lnSpc>
                <a:spcPct val="120000"/>
              </a:lnSpc>
              <a:spcAft>
                <a:spcPts val="1200"/>
              </a:spcAft>
              <a:buClr>
                <a:srgbClr val="B99869"/>
              </a:buClr>
              <a:buSzPct val="125000"/>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Example 1: Bar Chart</a:t>
            </a:r>
          </a:p>
          <a:p>
            <a:pPr marL="571500" indent="-571500">
              <a:lnSpc>
                <a:spcPct val="120000"/>
              </a:lnSpc>
              <a:spcAft>
                <a:spcPts val="1200"/>
              </a:spcAft>
              <a:buClr>
                <a:srgbClr val="B99869"/>
              </a:buClr>
              <a:buSzPct val="125000"/>
              <a:buFont typeface="Wingdings" panose="05000000000000000000" pitchFamily="2" charset="2"/>
              <a:buChar char="ü"/>
            </a:pPr>
            <a:r>
              <a:rPr lang="en-US" sz="3200">
                <a:latin typeface="Calibri" panose="020F0502020204030204" pitchFamily="34" charset="0"/>
                <a:ea typeface="Calibri" panose="020F0502020204030204" pitchFamily="34" charset="0"/>
                <a:cs typeface="Calibri" panose="020F0502020204030204" pitchFamily="34" charset="0"/>
              </a:rPr>
              <a:t>In the following example, we have a 3-color bar chart. When testing the contrast, the blue, orange and gray colors don’t pass 3:1 contrast with the background (white).</a:t>
            </a:r>
          </a:p>
        </p:txBody>
      </p:sp>
      <p:grpSp>
        <p:nvGrpSpPr>
          <p:cNvPr id="160" name="Dots">
            <a:extLst>
              <a:ext uri="{FF2B5EF4-FFF2-40B4-BE49-F238E27FC236}">
                <a16:creationId xmlns:a16="http://schemas.microsoft.com/office/drawing/2014/main" id="{1F3F49E0-AEE1-371B-0E3C-F0FD3FBCD896}"/>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A4716A5F-A5DD-4696-4589-B69A989D11D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474A9D9E-0D41-76D5-D1DB-0C3DB4D02EF6}"/>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AB989828-725E-12CD-E2FB-AA6E8C262AAA}"/>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B384B5CD-C072-B3A9-1A99-B78F939CEC19}"/>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3" name="Picture 2" descr="Bar chart with color contrast issues.">
            <a:extLst>
              <a:ext uri="{FF2B5EF4-FFF2-40B4-BE49-F238E27FC236}">
                <a16:creationId xmlns:a16="http://schemas.microsoft.com/office/drawing/2014/main" id="{74C33F6F-4213-4653-B7B4-637D6966FC91}"/>
              </a:ext>
            </a:extLst>
          </p:cNvPr>
          <p:cNvPicPr>
            <a:picLocks noChangeAspect="1"/>
          </p:cNvPicPr>
          <p:nvPr/>
        </p:nvPicPr>
        <p:blipFill rotWithShape="1">
          <a:blip r:embed="rId3"/>
          <a:srcRect b="10754"/>
          <a:stretch/>
        </p:blipFill>
        <p:spPr bwMode="auto">
          <a:xfrm>
            <a:off x="5568942" y="6648751"/>
            <a:ext cx="6089658" cy="3198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8330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73C92FC3-F7DB-42A7-34EE-D7D08C58B733}"/>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5F11E735-74A6-B96E-AFE2-E1693B3430E0}"/>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Charts &amp; Graphs – Solutions for </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Non-Text Contrast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955453D0-5561-B458-DCF5-4226ADEDDD7D}"/>
              </a:ext>
            </a:extLst>
          </p:cNvPr>
          <p:cNvSpPr txBox="1"/>
          <p:nvPr/>
        </p:nvSpPr>
        <p:spPr>
          <a:xfrm>
            <a:off x="1028699" y="4360764"/>
            <a:ext cx="16573501" cy="2570575"/>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b="1">
                <a:solidFill>
                  <a:srgbClr val="2E3E4B"/>
                </a:solidFill>
                <a:latin typeface="Calibri" panose="020F0502020204030204" pitchFamily="34" charset="0"/>
                <a:ea typeface="Calibri" panose="020F0502020204030204" pitchFamily="34" charset="0"/>
                <a:cs typeface="Calibri" panose="020F0502020204030204" pitchFamily="34" charset="0"/>
              </a:rPr>
              <a:t>Bar Chart Solution 1: Darken the bars. </a:t>
            </a:r>
            <a:r>
              <a:rPr lang="en-US" sz="3200">
                <a:latin typeface="Calibri" panose="020F0502020204030204" pitchFamily="34" charset="0"/>
                <a:ea typeface="Calibri" panose="020F0502020204030204" pitchFamily="34" charset="0"/>
                <a:cs typeface="Calibri" panose="020F0502020204030204" pitchFamily="34" charset="0"/>
              </a:rPr>
              <a:t>Darken the three colors till they pass 3:1 contrast with the white background. </a:t>
            </a:r>
          </a:p>
          <a:p>
            <a:pPr marL="571500" indent="-571500">
              <a:lnSpc>
                <a:spcPct val="120000"/>
              </a:lnSpc>
              <a:spcAft>
                <a:spcPts val="1200"/>
              </a:spcAft>
              <a:buClr>
                <a:srgbClr val="B99869"/>
              </a:buClr>
              <a:buSzPct val="125000"/>
              <a:buFont typeface="Wingdings" panose="05000000000000000000" pitchFamily="2" charset="2"/>
              <a:buChar char="ü"/>
            </a:pPr>
            <a:r>
              <a:rPr lang="en-US" sz="3200" b="1">
                <a:solidFill>
                  <a:srgbClr val="2E3E4B"/>
                </a:solidFill>
                <a:latin typeface="Calibri" panose="020F0502020204030204" pitchFamily="34" charset="0"/>
                <a:ea typeface="Calibri" panose="020F0502020204030204" pitchFamily="34" charset="0"/>
                <a:cs typeface="Calibri" panose="020F0502020204030204" pitchFamily="34" charset="0"/>
              </a:rPr>
              <a:t>Bar Chart Solution 2: Apply a dark outline. </a:t>
            </a:r>
            <a:r>
              <a:rPr lang="en-US" sz="3200">
                <a:latin typeface="Calibri" panose="020F0502020204030204" pitchFamily="34" charset="0"/>
                <a:ea typeface="Calibri" panose="020F0502020204030204" pitchFamily="34" charset="0"/>
                <a:cs typeface="Calibri" panose="020F0502020204030204" pitchFamily="34" charset="0"/>
              </a:rPr>
              <a:t>Outline each element (bar) in a dark color, like black. The black now becomes the contrast color for each colored bar. See example below.</a:t>
            </a:r>
          </a:p>
        </p:txBody>
      </p:sp>
      <p:grpSp>
        <p:nvGrpSpPr>
          <p:cNvPr id="160" name="Dots">
            <a:extLst>
              <a:ext uri="{FF2B5EF4-FFF2-40B4-BE49-F238E27FC236}">
                <a16:creationId xmlns:a16="http://schemas.microsoft.com/office/drawing/2014/main" id="{EE37F5A0-1E73-19C4-AB3A-0CA3040B1F3B}"/>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20A7DE9A-6F99-063E-3CA7-5661079B10A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70E8E391-37A2-5976-5B3E-D30E5A7F5774}"/>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091EB007-20C8-226A-D5EF-E1D4ADD00633}"/>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6C309991-D032-027C-C003-EB8790DC3DD0}"/>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4" name="Picture 3" descr="Bar Chart with accessible color contrast applied.">
            <a:extLst>
              <a:ext uri="{FF2B5EF4-FFF2-40B4-BE49-F238E27FC236}">
                <a16:creationId xmlns:a16="http://schemas.microsoft.com/office/drawing/2014/main" id="{EEC1F3CF-E87D-BD92-3D64-2036C6D856A3}"/>
              </a:ext>
            </a:extLst>
          </p:cNvPr>
          <p:cNvPicPr>
            <a:picLocks noChangeAspect="1"/>
          </p:cNvPicPr>
          <p:nvPr/>
        </p:nvPicPr>
        <p:blipFill>
          <a:blip r:embed="rId3"/>
          <a:stretch>
            <a:fillRect/>
          </a:stretch>
        </p:blipFill>
        <p:spPr>
          <a:xfrm>
            <a:off x="6500652" y="7254240"/>
            <a:ext cx="4827587" cy="2836797"/>
          </a:xfrm>
          <a:prstGeom prst="rect">
            <a:avLst/>
          </a:prstGeom>
        </p:spPr>
      </p:pic>
    </p:spTree>
    <p:extLst>
      <p:ext uri="{BB962C8B-B14F-4D97-AF65-F5344CB8AC3E}">
        <p14:creationId xmlns:p14="http://schemas.microsoft.com/office/powerpoint/2010/main" val="3272441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1A95D22-0DA5-8E05-70F0-59CA1525D1E6}"/>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F8187404-2432-FA37-68B0-693575BABA30}"/>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Charts &amp; Graphs – Solutions for </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Non-Text Contrast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B8B3B398-4F04-E60C-2E47-E39D3C9A6FEA}"/>
              </a:ext>
            </a:extLst>
          </p:cNvPr>
          <p:cNvSpPr txBox="1"/>
          <p:nvPr/>
        </p:nvSpPr>
        <p:spPr>
          <a:xfrm>
            <a:off x="1028699" y="4360764"/>
            <a:ext cx="11757661" cy="4556184"/>
          </a:xfrm>
          <a:prstGeom prst="rect">
            <a:avLst/>
          </a:prstGeom>
          <a:noFill/>
        </p:spPr>
        <p:txBody>
          <a:bodyPr wrap="square">
            <a:spAutoFit/>
          </a:bodyPr>
          <a:lstStyle/>
          <a:p>
            <a:pPr>
              <a:lnSpc>
                <a:spcPct val="120000"/>
              </a:lnSpc>
              <a:spcAft>
                <a:spcPts val="1200"/>
              </a:spcAft>
              <a:buClr>
                <a:srgbClr val="B99869"/>
              </a:buClr>
              <a:buSzPct val="125000"/>
            </a:pPr>
            <a:r>
              <a:rPr lang="en-US" sz="3600" b="1">
                <a:solidFill>
                  <a:schemeClr val="tx1"/>
                </a:solidFill>
                <a:latin typeface="Calibri" panose="020F0502020204030204" pitchFamily="34" charset="0"/>
                <a:ea typeface="Calibri" panose="020F0502020204030204" pitchFamily="34" charset="0"/>
                <a:cs typeface="Calibri" panose="020F0502020204030204" pitchFamily="34" charset="0"/>
              </a:rPr>
              <a:t>Example 2: Pie Chart</a:t>
            </a:r>
          </a:p>
          <a:p>
            <a:pPr marL="571500" indent="-571500">
              <a:lnSpc>
                <a:spcPct val="120000"/>
              </a:lnSpc>
              <a:spcAft>
                <a:spcPts val="1200"/>
              </a:spcAft>
              <a:buClr>
                <a:srgbClr val="B99869"/>
              </a:buClr>
              <a:buSzPct val="125000"/>
              <a:buFont typeface="Wingdings" panose="05000000000000000000" pitchFamily="2" charset="2"/>
              <a:buChar char="ü"/>
            </a:pPr>
            <a:r>
              <a:rPr lang="en-US" sz="3200">
                <a:solidFill>
                  <a:srgbClr val="2E3E4B"/>
                </a:solidFill>
                <a:latin typeface="Calibri" panose="020F0502020204030204" pitchFamily="34" charset="0"/>
                <a:ea typeface="Calibri" panose="020F0502020204030204" pitchFamily="34" charset="0"/>
                <a:cs typeface="Calibri" panose="020F0502020204030204" pitchFamily="34" charset="0"/>
              </a:rPr>
              <a:t>In the case of pie charts and maps, the contrast check involves testing adjoining elements (or elements that touch each other). </a:t>
            </a:r>
          </a:p>
          <a:p>
            <a:pPr marL="571500" indent="-571500">
              <a:lnSpc>
                <a:spcPct val="120000"/>
              </a:lnSpc>
              <a:spcAft>
                <a:spcPts val="1200"/>
              </a:spcAft>
              <a:buClr>
                <a:srgbClr val="B99869"/>
              </a:buClr>
              <a:buSzPct val="125000"/>
              <a:buFont typeface="Wingdings" panose="05000000000000000000" pitchFamily="2" charset="2"/>
              <a:buChar char="ü"/>
            </a:pPr>
            <a:r>
              <a:rPr lang="en-US" sz="3200" b="1">
                <a:solidFill>
                  <a:srgbClr val="2E3E4B"/>
                </a:solidFill>
                <a:latin typeface="Calibri" panose="020F0502020204030204" pitchFamily="34" charset="0"/>
                <a:ea typeface="Calibri" panose="020F0502020204030204" pitchFamily="34" charset="0"/>
                <a:cs typeface="Calibri" panose="020F0502020204030204" pitchFamily="34" charset="0"/>
              </a:rPr>
              <a:t>Pie Chart Solution 1: Alternate the contrast in each pie piece. </a:t>
            </a:r>
            <a:r>
              <a:rPr lang="en-US" sz="3200">
                <a:solidFill>
                  <a:srgbClr val="2E3E4B"/>
                </a:solidFill>
                <a:latin typeface="Calibri" panose="020F0502020204030204" pitchFamily="34" charset="0"/>
                <a:ea typeface="Calibri" panose="020F0502020204030204" pitchFamily="34" charset="0"/>
                <a:cs typeface="Calibri" panose="020F0502020204030204" pitchFamily="34" charset="0"/>
              </a:rPr>
              <a:t>You’ll notice in the following 4-color pie chart, the pie pieces alternate with light and dark colors. The adjoining pie pieces are tested and they pass 3:1 color contrast.</a:t>
            </a:r>
          </a:p>
        </p:txBody>
      </p:sp>
      <p:grpSp>
        <p:nvGrpSpPr>
          <p:cNvPr id="160" name="Dots">
            <a:extLst>
              <a:ext uri="{FF2B5EF4-FFF2-40B4-BE49-F238E27FC236}">
                <a16:creationId xmlns:a16="http://schemas.microsoft.com/office/drawing/2014/main" id="{D987F062-FC12-DCF0-C0F9-8719C9212736}"/>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36014E7B-0D23-7B77-CE45-D7B0700794FF}"/>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6BCC8369-21AB-5D18-6A5E-75E0A8792E08}"/>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61F7C687-2AC2-EBCA-D934-37309D8A0FBF}"/>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6FA657A1-6294-5E09-B3E3-0B67B8330121}"/>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3" name="Picture 2" descr="Here is a pie chart with successful color contrast by alternating light and dark pie pieces. ">
            <a:extLst>
              <a:ext uri="{FF2B5EF4-FFF2-40B4-BE49-F238E27FC236}">
                <a16:creationId xmlns:a16="http://schemas.microsoft.com/office/drawing/2014/main" id="{B1E90ECA-E650-EA7D-9A7A-2D6FF1864AB1}"/>
              </a:ext>
            </a:extLst>
          </p:cNvPr>
          <p:cNvPicPr>
            <a:picLocks noChangeAspect="1"/>
          </p:cNvPicPr>
          <p:nvPr/>
        </p:nvPicPr>
        <p:blipFill>
          <a:blip r:embed="rId3"/>
          <a:stretch>
            <a:fillRect/>
          </a:stretch>
        </p:blipFill>
        <p:spPr>
          <a:xfrm>
            <a:off x="13295192" y="4804756"/>
            <a:ext cx="3803420" cy="3434883"/>
          </a:xfrm>
          <a:prstGeom prst="rect">
            <a:avLst/>
          </a:prstGeom>
        </p:spPr>
      </p:pic>
    </p:spTree>
    <p:extLst>
      <p:ext uri="{BB962C8B-B14F-4D97-AF65-F5344CB8AC3E}">
        <p14:creationId xmlns:p14="http://schemas.microsoft.com/office/powerpoint/2010/main" val="3706765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a:extLst>
            <a:ext uri="{FF2B5EF4-FFF2-40B4-BE49-F238E27FC236}">
              <a16:creationId xmlns:a16="http://schemas.microsoft.com/office/drawing/2014/main" id="{1F350BE1-D576-EB31-AA12-E73345871F26}"/>
            </a:ext>
          </a:extLst>
        </p:cNvPr>
        <p:cNvGrpSpPr/>
        <p:nvPr/>
      </p:nvGrpSpPr>
      <p:grpSpPr>
        <a:xfrm>
          <a:off x="0" y="0"/>
          <a:ext cx="0" cy="0"/>
          <a:chOff x="0" y="0"/>
          <a:chExt cx="0" cy="0"/>
        </a:xfrm>
      </p:grpSpPr>
      <p:sp>
        <p:nvSpPr>
          <p:cNvPr id="3" name="Header Text">
            <a:extLst>
              <a:ext uri="{FF2B5EF4-FFF2-40B4-BE49-F238E27FC236}">
                <a16:creationId xmlns:a16="http://schemas.microsoft.com/office/drawing/2014/main" id="{CA4A4323-3504-3249-37BA-6947A38FCA17}"/>
              </a:ext>
            </a:extLst>
          </p:cNvPr>
          <p:cNvSpPr txBox="1">
            <a:spLocks noGrp="1"/>
          </p:cNvSpPr>
          <p:nvPr>
            <p:ph type="title" idx="4294967295"/>
          </p:nvPr>
        </p:nvSpPr>
        <p:spPr>
          <a:xfrm>
            <a:off x="1028699" y="2892515"/>
            <a:ext cx="11079303" cy="232679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Who is </a:t>
            </a:r>
            <a:b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b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Web Accessibility </a:t>
            </a:r>
          </a:p>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932A38"/>
                </a:solidFill>
                <a:effectLst/>
                <a:uLnTx/>
                <a:uFillTx/>
                <a:latin typeface="Aptos" panose="020B0004020202020204" pitchFamily="34" charset="0"/>
                <a:ea typeface="Inter"/>
                <a:cs typeface="Inter"/>
                <a:sym typeface="Inter"/>
              </a:rPr>
              <a:t>For?</a:t>
            </a:r>
            <a:endParaRPr kumimoji="0" lang="en-US" sz="7200" b="1" i="0" u="none" strike="noStrike" kern="0" cap="none" spc="0" normalizeH="0" baseline="0" noProof="0">
              <a:ln>
                <a:noFill/>
              </a:ln>
              <a:solidFill>
                <a:srgbClr val="932A38"/>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1" name="Body Copy">
            <a:extLst>
              <a:ext uri="{FF2B5EF4-FFF2-40B4-BE49-F238E27FC236}">
                <a16:creationId xmlns:a16="http://schemas.microsoft.com/office/drawing/2014/main" id="{EB712912-F526-A590-8070-92E7803CDBBC}"/>
              </a:ext>
            </a:extLst>
          </p:cNvPr>
          <p:cNvSpPr txBox="1"/>
          <p:nvPr/>
        </p:nvSpPr>
        <p:spPr>
          <a:xfrm>
            <a:off x="1028700" y="5539738"/>
            <a:ext cx="8868900" cy="1231106"/>
          </a:xfrm>
          <a:prstGeom prst="rect">
            <a:avLst/>
          </a:prstGeom>
          <a:noFill/>
          <a:ln>
            <a:noFill/>
          </a:ln>
        </p:spPr>
        <p:txBody>
          <a:bodyPr spcFirstLastPara="1" wrap="square" lIns="0" tIns="0" rIns="0" bIns="0" anchor="t" anchorCtr="0">
            <a:spAutoFit/>
          </a:bodyPr>
          <a:lstStyle/>
          <a:p>
            <a:pPr algn="ctr"/>
            <a:r>
              <a:rPr lang="en-US" sz="4000">
                <a:latin typeface="Calibri" panose="020F0502020204030204" pitchFamily="34" charset="0"/>
                <a:ea typeface="Calibri" panose="020F0502020204030204" pitchFamily="34" charset="0"/>
                <a:cs typeface="Calibri" panose="020F0502020204030204" pitchFamily="34" charset="0"/>
              </a:rPr>
              <a:t>Adults identifying as having </a:t>
            </a:r>
          </a:p>
          <a:p>
            <a:pPr algn="ctr"/>
            <a:r>
              <a:rPr lang="en-US" sz="4000">
                <a:latin typeface="Calibri" panose="020F0502020204030204" pitchFamily="34" charset="0"/>
                <a:ea typeface="Calibri" panose="020F0502020204030204" pitchFamily="34" charset="0"/>
                <a:cs typeface="Calibri" panose="020F0502020204030204" pitchFamily="34" charset="0"/>
              </a:rPr>
              <a:t>some type of disability </a:t>
            </a:r>
          </a:p>
        </p:txBody>
      </p:sp>
      <p:sp>
        <p:nvSpPr>
          <p:cNvPr id="2" name="TextBox 1">
            <a:extLst>
              <a:ext uri="{FF2B5EF4-FFF2-40B4-BE49-F238E27FC236}">
                <a16:creationId xmlns:a16="http://schemas.microsoft.com/office/drawing/2014/main" id="{9760F47B-3385-F625-1583-C202D056D25B}"/>
              </a:ext>
            </a:extLst>
          </p:cNvPr>
          <p:cNvSpPr txBox="1"/>
          <p:nvPr/>
        </p:nvSpPr>
        <p:spPr>
          <a:xfrm>
            <a:off x="12109159" y="965361"/>
            <a:ext cx="5329720" cy="3785652"/>
          </a:xfrm>
          <a:prstGeom prst="rect">
            <a:avLst/>
          </a:prstGeom>
          <a:solidFill>
            <a:srgbClr val="B99869">
              <a:alpha val="20000"/>
            </a:srgbClr>
          </a:solidFill>
          <a:ln w="57150">
            <a:solidFill>
              <a:srgbClr val="B99869"/>
            </a:solidFill>
          </a:ln>
        </p:spPr>
        <p:txBody>
          <a:bodyPr wrap="square">
            <a:spAutoFit/>
          </a:bodyPr>
          <a:lstStyle/>
          <a:p>
            <a:pPr algn="ctr">
              <a:spcBef>
                <a:spcPts val="600"/>
              </a:spcBef>
              <a:spcAft>
                <a:spcPts val="6600"/>
              </a:spcAft>
            </a:pPr>
            <a:br>
              <a:rPr lang="en-US" sz="4400" b="1">
                <a:solidFill>
                  <a:srgbClr val="2E3E4B"/>
                </a:solidFill>
                <a:latin typeface="Calibri" panose="020F0502020204030204" pitchFamily="34" charset="0"/>
                <a:ea typeface="Calibri" panose="020F0502020204030204" pitchFamily="34" charset="0"/>
                <a:cs typeface="Calibri" panose="020F0502020204030204" pitchFamily="34" charset="0"/>
              </a:rPr>
            </a:br>
            <a:r>
              <a:rPr lang="en-US" sz="4400" b="1">
                <a:solidFill>
                  <a:srgbClr val="2E3E4B"/>
                </a:solidFill>
                <a:effectLst/>
                <a:latin typeface="Calibri" panose="020F0502020204030204" pitchFamily="34" charset="0"/>
                <a:ea typeface="Calibri" panose="020F0502020204030204" pitchFamily="34" charset="0"/>
                <a:cs typeface="Calibri" panose="020F0502020204030204" pitchFamily="34" charset="0"/>
              </a:rPr>
              <a:t>1 in 4 </a:t>
            </a:r>
            <a:br>
              <a:rPr lang="en-US" sz="4400" b="1">
                <a:solidFill>
                  <a:srgbClr val="2E3E4B"/>
                </a:solidFill>
                <a:effectLst/>
                <a:latin typeface="Calibri" panose="020F0502020204030204" pitchFamily="34" charset="0"/>
                <a:ea typeface="Calibri" panose="020F0502020204030204" pitchFamily="34" charset="0"/>
                <a:cs typeface="Calibri" panose="020F0502020204030204" pitchFamily="34" charset="0"/>
              </a:rPr>
            </a:br>
            <a:r>
              <a:rPr lang="en-US" sz="4400" b="1">
                <a:solidFill>
                  <a:srgbClr val="2E3E4B"/>
                </a:solidFill>
                <a:effectLst/>
                <a:latin typeface="Calibri" panose="020F0502020204030204" pitchFamily="34" charset="0"/>
                <a:ea typeface="Calibri" panose="020F0502020204030204" pitchFamily="34" charset="0"/>
                <a:cs typeface="Calibri" panose="020F0502020204030204" pitchFamily="34" charset="0"/>
              </a:rPr>
              <a:t>(28.7%) </a:t>
            </a:r>
            <a:br>
              <a:rPr lang="en-US" sz="4400" b="1">
                <a:effectLst/>
                <a:latin typeface="Calibri" panose="020F0502020204030204" pitchFamily="34" charset="0"/>
                <a:ea typeface="Calibri" panose="020F0502020204030204" pitchFamily="34" charset="0"/>
                <a:cs typeface="Calibri" panose="020F0502020204030204" pitchFamily="34" charset="0"/>
              </a:rPr>
            </a:br>
            <a:r>
              <a:rPr lang="en-US" sz="3600" b="1">
                <a:solidFill>
                  <a:srgbClr val="913D49"/>
                </a:solidFill>
                <a:effectLst/>
                <a:latin typeface="Calibri" panose="020F0502020204030204" pitchFamily="34" charset="0"/>
                <a:ea typeface="Calibri" panose="020F0502020204030204" pitchFamily="34" charset="0"/>
                <a:cs typeface="Calibri" panose="020F0502020204030204" pitchFamily="34" charset="0"/>
              </a:rPr>
              <a:t>American </a:t>
            </a:r>
            <a:r>
              <a:rPr lang="en-US" sz="3600" b="1">
                <a:solidFill>
                  <a:srgbClr val="2E3E4B"/>
                </a:solidFill>
                <a:effectLst/>
                <a:latin typeface="Calibri" panose="020F0502020204030204" pitchFamily="34" charset="0"/>
                <a:ea typeface="Calibri" panose="020F0502020204030204" pitchFamily="34" charset="0"/>
                <a:cs typeface="Calibri" panose="020F0502020204030204" pitchFamily="34" charset="0"/>
              </a:rPr>
              <a:t>Adults </a:t>
            </a:r>
            <a:br>
              <a:rPr lang="en-US" sz="3600" b="1">
                <a:solidFill>
                  <a:srgbClr val="2E3E4B"/>
                </a:solidFill>
                <a:effectLst/>
                <a:latin typeface="Calibri" panose="020F0502020204030204" pitchFamily="34" charset="0"/>
                <a:ea typeface="Calibri" panose="020F0502020204030204" pitchFamily="34" charset="0"/>
                <a:cs typeface="Calibri" panose="020F0502020204030204" pitchFamily="34" charset="0"/>
              </a:rPr>
            </a:br>
            <a:r>
              <a:rPr lang="en-US" sz="3600" b="1">
                <a:solidFill>
                  <a:srgbClr val="2E3E4B"/>
                </a:solidFill>
                <a:effectLst/>
                <a:latin typeface="Calibri" panose="020F0502020204030204" pitchFamily="34" charset="0"/>
                <a:ea typeface="Calibri" panose="020F0502020204030204" pitchFamily="34" charset="0"/>
                <a:cs typeface="Calibri" panose="020F0502020204030204" pitchFamily="34" charset="0"/>
              </a:rPr>
              <a:t>(73.4/244.5 million)</a:t>
            </a:r>
            <a:br>
              <a:rPr lang="en-US" sz="3600" b="1">
                <a:solidFill>
                  <a:srgbClr val="2E3E4B"/>
                </a:solidFill>
                <a:effectLst/>
                <a:latin typeface="Calibri" panose="020F0502020204030204" pitchFamily="34" charset="0"/>
                <a:ea typeface="Calibri" panose="020F0502020204030204" pitchFamily="34" charset="0"/>
                <a:cs typeface="Calibri" panose="020F0502020204030204" pitchFamily="34" charset="0"/>
              </a:rPr>
            </a:br>
            <a:endParaRPr lang="en-US" sz="3600" b="1">
              <a:solidFill>
                <a:srgbClr val="2E3E4B"/>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4D9EBAE-919C-E7A9-9235-56A4F1F06993}"/>
              </a:ext>
            </a:extLst>
          </p:cNvPr>
          <p:cNvSpPr txBox="1"/>
          <p:nvPr/>
        </p:nvSpPr>
        <p:spPr>
          <a:xfrm>
            <a:off x="12108003" y="5474254"/>
            <a:ext cx="5276193" cy="3785652"/>
          </a:xfrm>
          <a:prstGeom prst="rect">
            <a:avLst/>
          </a:prstGeom>
          <a:solidFill>
            <a:srgbClr val="B99869">
              <a:alpha val="20000"/>
            </a:srgbClr>
          </a:solidFill>
          <a:ln w="57150">
            <a:solidFill>
              <a:srgbClr val="B99869"/>
            </a:solidFill>
          </a:ln>
          <a:effectLst>
            <a:softEdge rad="0"/>
          </a:effectLst>
        </p:spPr>
        <p:txBody>
          <a:bodyPr wrap="square">
            <a:spAutoFit/>
          </a:bodyPr>
          <a:lstStyle/>
          <a:p>
            <a:pPr algn="ctr"/>
            <a:br>
              <a:rPr lang="en-US" sz="4400" b="1">
                <a:solidFill>
                  <a:srgbClr val="2E3E4B"/>
                </a:solidFill>
                <a:effectLst/>
                <a:latin typeface="Calibri" panose="020F0502020204030204" pitchFamily="34" charset="0"/>
                <a:ea typeface="Calibri" panose="020F0502020204030204" pitchFamily="34" charset="0"/>
                <a:cs typeface="Calibri" panose="020F0502020204030204" pitchFamily="34" charset="0"/>
              </a:rPr>
            </a:br>
            <a:r>
              <a:rPr lang="en-US" sz="4400" b="1">
                <a:solidFill>
                  <a:srgbClr val="2E3E4B"/>
                </a:solidFill>
                <a:effectLst/>
                <a:latin typeface="Calibri" panose="020F0502020204030204" pitchFamily="34" charset="0"/>
                <a:ea typeface="Calibri" panose="020F0502020204030204" pitchFamily="34" charset="0"/>
                <a:cs typeface="Calibri" panose="020F0502020204030204" pitchFamily="34" charset="0"/>
              </a:rPr>
              <a:t>Almost 1 in 3 </a:t>
            </a:r>
          </a:p>
          <a:p>
            <a:pPr algn="ctr"/>
            <a:r>
              <a:rPr lang="en-US" sz="4400" b="1">
                <a:solidFill>
                  <a:srgbClr val="2E3E4B"/>
                </a:solidFill>
                <a:effectLst/>
                <a:latin typeface="Calibri" panose="020F0502020204030204" pitchFamily="34" charset="0"/>
                <a:ea typeface="Calibri" panose="020F0502020204030204" pitchFamily="34" charset="0"/>
                <a:cs typeface="Calibri" panose="020F0502020204030204" pitchFamily="34" charset="0"/>
              </a:rPr>
              <a:t>(31.3%)</a:t>
            </a:r>
            <a:br>
              <a:rPr lang="en-US" sz="3600" b="1">
                <a:effectLst/>
                <a:latin typeface="Calibri" panose="020F0502020204030204" pitchFamily="34" charset="0"/>
                <a:ea typeface="Calibri" panose="020F0502020204030204" pitchFamily="34" charset="0"/>
                <a:cs typeface="Calibri" panose="020F0502020204030204" pitchFamily="34" charset="0"/>
              </a:rPr>
            </a:br>
            <a:r>
              <a:rPr lang="en-US" sz="3600" b="1">
                <a:solidFill>
                  <a:srgbClr val="A43E1B"/>
                </a:solidFill>
                <a:effectLst/>
                <a:latin typeface="Calibri" panose="020F0502020204030204" pitchFamily="34" charset="0"/>
                <a:ea typeface="Calibri" panose="020F0502020204030204" pitchFamily="34" charset="0"/>
                <a:cs typeface="Calibri" panose="020F0502020204030204" pitchFamily="34" charset="0"/>
              </a:rPr>
              <a:t>Missouri</a:t>
            </a:r>
            <a:r>
              <a:rPr lang="en-US" sz="3600" b="1">
                <a:effectLst/>
                <a:latin typeface="Calibri" panose="020F0502020204030204" pitchFamily="34" charset="0"/>
                <a:ea typeface="Calibri" panose="020F0502020204030204" pitchFamily="34" charset="0"/>
                <a:cs typeface="Calibri" panose="020F0502020204030204" pitchFamily="34" charset="0"/>
              </a:rPr>
              <a:t> Adults </a:t>
            </a:r>
            <a:br>
              <a:rPr lang="en-US" sz="3600" b="1">
                <a:effectLst/>
                <a:latin typeface="Calibri" panose="020F0502020204030204" pitchFamily="34" charset="0"/>
                <a:ea typeface="Calibri" panose="020F0502020204030204" pitchFamily="34" charset="0"/>
                <a:cs typeface="Calibri" panose="020F0502020204030204" pitchFamily="34" charset="0"/>
              </a:rPr>
            </a:br>
            <a:r>
              <a:rPr lang="en-US" sz="3600" b="1">
                <a:effectLst/>
                <a:latin typeface="Calibri" panose="020F0502020204030204" pitchFamily="34" charset="0"/>
                <a:ea typeface="Calibri" panose="020F0502020204030204" pitchFamily="34" charset="0"/>
                <a:cs typeface="Calibri" panose="020F0502020204030204" pitchFamily="34" charset="0"/>
              </a:rPr>
              <a:t>(1.5/4.65 million)</a:t>
            </a:r>
            <a:br>
              <a:rPr lang="en-US" sz="3600" b="1">
                <a:effectLst/>
                <a:latin typeface="Calibri" panose="020F0502020204030204" pitchFamily="34" charset="0"/>
                <a:ea typeface="Calibri" panose="020F0502020204030204" pitchFamily="34" charset="0"/>
                <a:cs typeface="Calibri" panose="020F0502020204030204" pitchFamily="34" charset="0"/>
              </a:rPr>
            </a:br>
            <a:endParaRPr lang="en-US" sz="3600" b="1">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7CBF326-A56F-0A9C-7110-E3D44CFC0EFC}"/>
              </a:ext>
            </a:extLst>
          </p:cNvPr>
          <p:cNvSpPr txBox="1"/>
          <p:nvPr/>
        </p:nvSpPr>
        <p:spPr>
          <a:xfrm>
            <a:off x="753600" y="9259906"/>
            <a:ext cx="9144000" cy="369332"/>
          </a:xfrm>
          <a:prstGeom prst="rect">
            <a:avLst/>
          </a:prstGeom>
          <a:noFill/>
        </p:spPr>
        <p:txBody>
          <a:bodyPr wrap="square">
            <a:spAutoFit/>
          </a:bodyPr>
          <a:lstStyle/>
          <a:p>
            <a:pPr marL="36900" indent="0">
              <a:buNone/>
            </a:pPr>
            <a:r>
              <a:rPr lang="en-US" sz="1800">
                <a:effectLst/>
                <a:latin typeface="Calibri" panose="020F0502020204030204" pitchFamily="34" charset="0"/>
                <a:ea typeface="Calibri" panose="020F0502020204030204" pitchFamily="34" charset="0"/>
                <a:cs typeface="Calibri" panose="020F0502020204030204" pitchFamily="34" charset="0"/>
              </a:rPr>
              <a:t>Data from: </a:t>
            </a:r>
            <a:r>
              <a:rPr lang="en-US" sz="1800">
                <a:effectLst/>
                <a:latin typeface="Calibri" panose="020F0502020204030204" pitchFamily="34" charset="0"/>
                <a:ea typeface="Calibri" panose="020F0502020204030204" pitchFamily="34" charset="0"/>
                <a:cs typeface="Calibri" panose="020F0502020204030204" pitchFamily="34" charset="0"/>
                <a:hlinkClick r:id="rId3"/>
              </a:rPr>
              <a:t>CDC Disability and Health Data Systems</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5594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A5D9C76A-7B68-775E-4730-DD3555A97585}"/>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D5665A3F-136E-B216-4F32-A65574542532}"/>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Charts &amp; Graphs – Solutions for </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Non-Text Contrast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F3C4072B-FB2F-3936-11AF-85C583C45CA9}"/>
              </a:ext>
            </a:extLst>
          </p:cNvPr>
          <p:cNvSpPr txBox="1"/>
          <p:nvPr/>
        </p:nvSpPr>
        <p:spPr>
          <a:xfrm>
            <a:off x="1028699" y="4360764"/>
            <a:ext cx="11757661" cy="2992679"/>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3200" b="1">
                <a:solidFill>
                  <a:srgbClr val="2E3E4B"/>
                </a:solidFill>
                <a:latin typeface="Calibri" panose="020F0502020204030204" pitchFamily="34" charset="0"/>
                <a:ea typeface="Calibri" panose="020F0502020204030204" pitchFamily="34" charset="0"/>
                <a:cs typeface="Calibri" panose="020F0502020204030204" pitchFamily="34" charset="0"/>
              </a:rPr>
              <a:t>Pie Chart Solution 2: Apply a dark outline. </a:t>
            </a:r>
            <a:r>
              <a:rPr lang="en-US" sz="3200">
                <a:solidFill>
                  <a:srgbClr val="2E3E4B"/>
                </a:solidFill>
                <a:latin typeface="Calibri" panose="020F0502020204030204" pitchFamily="34" charset="0"/>
                <a:ea typeface="Calibri" panose="020F0502020204030204" pitchFamily="34" charset="0"/>
                <a:cs typeface="Calibri" panose="020F0502020204030204" pitchFamily="34" charset="0"/>
              </a:rPr>
              <a:t>In the following 4-color pie chart, the color contrast does not vary. Instead of changing the pie piece colors, a black outline was applied to each pie piece. All pie piece colors now pass the 3:1 contrast against the black outline. </a:t>
            </a:r>
          </a:p>
        </p:txBody>
      </p:sp>
      <p:grpSp>
        <p:nvGrpSpPr>
          <p:cNvPr id="160" name="Dots">
            <a:extLst>
              <a:ext uri="{FF2B5EF4-FFF2-40B4-BE49-F238E27FC236}">
                <a16:creationId xmlns:a16="http://schemas.microsoft.com/office/drawing/2014/main" id="{4E3E2F50-7C7F-871E-F8DB-4DC5B138C37F}"/>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95C81D89-00DB-C060-5ECB-27C05721516A}"/>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923DD52B-7AD9-FD1D-758A-499E5963074E}"/>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101E6F0B-2297-F4CF-86BA-CC7FFC1C9CDB}"/>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5CB96277-A6CA-D5D7-AEC2-CC60C09CC2B8}"/>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4" name="Picture 3" descr="Pie chart showing the addition of colored outlines to fix contrast.">
            <a:extLst>
              <a:ext uri="{FF2B5EF4-FFF2-40B4-BE49-F238E27FC236}">
                <a16:creationId xmlns:a16="http://schemas.microsoft.com/office/drawing/2014/main" id="{9C01C265-2300-3467-63AD-C43224CD4553}"/>
              </a:ext>
            </a:extLst>
          </p:cNvPr>
          <p:cNvPicPr>
            <a:picLocks noChangeAspect="1"/>
          </p:cNvPicPr>
          <p:nvPr/>
        </p:nvPicPr>
        <p:blipFill>
          <a:blip r:embed="rId3"/>
          <a:stretch>
            <a:fillRect/>
          </a:stretch>
        </p:blipFill>
        <p:spPr>
          <a:xfrm>
            <a:off x="13216558" y="5486400"/>
            <a:ext cx="4424847" cy="3500597"/>
          </a:xfrm>
          <a:prstGeom prst="rect">
            <a:avLst/>
          </a:prstGeom>
        </p:spPr>
      </p:pic>
    </p:spTree>
    <p:extLst>
      <p:ext uri="{BB962C8B-B14F-4D97-AF65-F5344CB8AC3E}">
        <p14:creationId xmlns:p14="http://schemas.microsoft.com/office/powerpoint/2010/main" val="1605916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Shape 124">
          <a:extLst>
            <a:ext uri="{FF2B5EF4-FFF2-40B4-BE49-F238E27FC236}">
              <a16:creationId xmlns:a16="http://schemas.microsoft.com/office/drawing/2014/main" id="{2E4AD702-3B3A-8314-4F59-3744E6C28FAE}"/>
            </a:ext>
          </a:extLst>
        </p:cNvPr>
        <p:cNvGrpSpPr/>
        <p:nvPr/>
      </p:nvGrpSpPr>
      <p:grpSpPr>
        <a:xfrm>
          <a:off x="0" y="0"/>
          <a:ext cx="0" cy="0"/>
          <a:chOff x="0" y="0"/>
          <a:chExt cx="0" cy="0"/>
        </a:xfrm>
      </p:grpSpPr>
      <p:grpSp>
        <p:nvGrpSpPr>
          <p:cNvPr id="4" name="Dots">
            <a:extLst>
              <a:ext uri="{FF2B5EF4-FFF2-40B4-BE49-F238E27FC236}">
                <a16:creationId xmlns:a16="http://schemas.microsoft.com/office/drawing/2014/main" id="{F98E477B-783E-354F-496B-137E2722C42F}"/>
              </a:ext>
              <a:ext uri="{C183D7F6-B498-43B3-948B-1728B52AA6E4}">
                <adec:decorative xmlns:adec="http://schemas.microsoft.com/office/drawing/2017/decorative" val="1"/>
              </a:ext>
            </a:extLst>
          </p:cNvPr>
          <p:cNvGrpSpPr/>
          <p:nvPr/>
        </p:nvGrpSpPr>
        <p:grpSpPr>
          <a:xfrm>
            <a:off x="1028700" y="8745142"/>
            <a:ext cx="1883814" cy="313742"/>
            <a:chOff x="1027337" y="6413043"/>
            <a:chExt cx="1883814" cy="313742"/>
          </a:xfrm>
        </p:grpSpPr>
        <p:sp>
          <p:nvSpPr>
            <p:cNvPr id="5" name="Oval 4">
              <a:extLst>
                <a:ext uri="{FF2B5EF4-FFF2-40B4-BE49-F238E27FC236}">
                  <a16:creationId xmlns:a16="http://schemas.microsoft.com/office/drawing/2014/main" id="{242106AF-7F65-45D1-9D9D-264445917C9F}"/>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7D9B43EC-6F5C-E01F-5E1E-EE2DC5DC1A8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45FF350A-0178-67FB-2E1A-C2D3108BE743}"/>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1F55EB8B-0C6B-75AB-438A-43B592094F9F}"/>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2" name="Capitol">
            <a:extLst>
              <a:ext uri="{FF2B5EF4-FFF2-40B4-BE49-F238E27FC236}">
                <a16:creationId xmlns:a16="http://schemas.microsoft.com/office/drawing/2014/main" id="{AC9EC27C-074C-C1AF-CF4C-74FC1CB7A9BB}"/>
              </a:ext>
              <a:ext uri="{C183D7F6-B498-43B3-948B-1728B52AA6E4}">
                <adec:decorative xmlns:adec="http://schemas.microsoft.com/office/drawing/2017/decorative" val="1"/>
              </a:ext>
            </a:extLst>
          </p:cNvPr>
          <p:cNvPicPr>
            <a:picLocks noChangeAspect="1"/>
          </p:cNvPicPr>
          <p:nvPr/>
        </p:nvPicPr>
        <p:blipFill>
          <a:blip r:embed="rId3">
            <a:alphaModFix amt="20000"/>
          </a:blip>
          <a:srcRect l="11220" r="10331"/>
          <a:stretch>
            <a:fillRect/>
          </a:stretch>
        </p:blipFill>
        <p:spPr>
          <a:xfrm>
            <a:off x="10356979" y="248829"/>
            <a:ext cx="7539135" cy="9610164"/>
          </a:xfrm>
          <a:prstGeom prst="rect">
            <a:avLst/>
          </a:prstGeom>
        </p:spPr>
      </p:pic>
      <p:sp>
        <p:nvSpPr>
          <p:cNvPr id="125" name="Header Text">
            <a:extLst>
              <a:ext uri="{FF2B5EF4-FFF2-40B4-BE49-F238E27FC236}">
                <a16:creationId xmlns:a16="http://schemas.microsoft.com/office/drawing/2014/main" id="{C98C4884-5B48-8311-7C64-96C0C8C1F8B1}"/>
              </a:ext>
            </a:extLst>
          </p:cNvPr>
          <p:cNvSpPr txBox="1">
            <a:spLocks noGrp="1"/>
          </p:cNvSpPr>
          <p:nvPr>
            <p:ph type="title" idx="4294967295"/>
          </p:nvPr>
        </p:nvSpPr>
        <p:spPr>
          <a:xfrm>
            <a:off x="1028700" y="2835832"/>
            <a:ext cx="12702540" cy="590931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Module 6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Summary, Next Steps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Being </a:t>
            </a:r>
            <a:b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9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 Accessibility Champion</a:t>
            </a:r>
            <a:endParaRPr kumimoji="0" lang="en-US" sz="1050" b="1" i="0" u="none" strike="noStrike" kern="0" cap="none" spc="0" normalizeH="0" baseline="0" noProof="0">
              <a:ln>
                <a:noFill/>
              </a:ln>
              <a:solidFill>
                <a:srgbClr val="1C303F"/>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24088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1ED69DF-619C-7839-2A39-528CB49C2221}"/>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2E3952DE-034A-78BC-BF41-E03BA484E1AC}"/>
              </a:ext>
            </a:extLst>
          </p:cNvPr>
          <p:cNvSpPr txBox="1">
            <a:spLocks noGrp="1"/>
          </p:cNvSpPr>
          <p:nvPr>
            <p:ph type="title" idx="4294967295"/>
          </p:nvPr>
        </p:nvSpPr>
        <p:spPr>
          <a:xfrm>
            <a:off x="1028699" y="1388787"/>
            <a:ext cx="16230600" cy="120032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Web Accessibility Benefits</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07E07219-47FD-2578-283D-A508C6316B20}"/>
              </a:ext>
            </a:extLst>
          </p:cNvPr>
          <p:cNvSpPr txBox="1"/>
          <p:nvPr/>
        </p:nvSpPr>
        <p:spPr>
          <a:xfrm>
            <a:off x="1104898" y="3643589"/>
            <a:ext cx="16603982" cy="6039667"/>
          </a:xfrm>
          <a:prstGeom prst="rect">
            <a:avLst/>
          </a:prstGeom>
          <a:noFill/>
        </p:spPr>
        <p:txBody>
          <a:bodyPr wrap="square">
            <a:spAutoFit/>
          </a:bodyPr>
          <a:lstStyle/>
          <a:p>
            <a:pPr marL="571500" indent="-571500">
              <a:lnSpc>
                <a:spcPct val="120000"/>
              </a:lnSpc>
              <a:spcAft>
                <a:spcPts val="1200"/>
              </a:spcAft>
              <a:buClr>
                <a:srgbClr val="B99869"/>
              </a:buClr>
              <a:buSzPct val="125000"/>
              <a:buFont typeface="+mj-lt"/>
              <a:buAutoNum type="arabicPeriod"/>
            </a:pPr>
            <a:r>
              <a:rPr lang="en-US" sz="3600" b="1" i="1" dirty="0">
                <a:solidFill>
                  <a:srgbClr val="AF8A55"/>
                </a:solidFill>
                <a:latin typeface="Calibri" panose="020F0502020204030204" pitchFamily="34" charset="0"/>
                <a:ea typeface="Calibri" panose="020F0502020204030204" pitchFamily="34" charset="0"/>
                <a:cs typeface="Calibri" panose="020F0502020204030204" pitchFamily="34" charset="0"/>
              </a:rPr>
              <a:t>Improved User Experience</a:t>
            </a:r>
            <a:br>
              <a:rPr lang="en-US" sz="3200" dirty="0">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Accessible websites are easier to use for people with permanent disabilities as well as temporary and situational challenges.</a:t>
            </a:r>
          </a:p>
          <a:p>
            <a:pPr marL="571500" indent="-571500">
              <a:lnSpc>
                <a:spcPct val="120000"/>
              </a:lnSpc>
              <a:spcAft>
                <a:spcPts val="1200"/>
              </a:spcAft>
              <a:buClr>
                <a:srgbClr val="B99869"/>
              </a:buClr>
              <a:buSzPct val="125000"/>
              <a:buFont typeface="+mj-lt"/>
              <a:buAutoNum type="arabicPeriod"/>
            </a:pPr>
            <a:r>
              <a:rPr lang="en-US" sz="3600" b="1" i="1" dirty="0">
                <a:solidFill>
                  <a:srgbClr val="AF8A55"/>
                </a:solidFill>
                <a:latin typeface="Calibri" panose="020F0502020204030204" pitchFamily="34" charset="0"/>
                <a:ea typeface="Calibri" panose="020F0502020204030204" pitchFamily="34" charset="0"/>
                <a:cs typeface="Calibri" panose="020F0502020204030204" pitchFamily="34" charset="0"/>
              </a:rPr>
              <a:t>Search Engine Optimization (SEO)</a:t>
            </a:r>
            <a:br>
              <a:rPr lang="en-US" sz="3200" dirty="0">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Accessible sites perform better in search engines, resulting in content that is easier to find.</a:t>
            </a:r>
          </a:p>
          <a:p>
            <a:pPr marL="571500" indent="-571500">
              <a:lnSpc>
                <a:spcPct val="120000"/>
              </a:lnSpc>
              <a:spcAft>
                <a:spcPts val="1200"/>
              </a:spcAft>
              <a:buClr>
                <a:srgbClr val="B99869"/>
              </a:buClr>
              <a:buSzPct val="125000"/>
              <a:buFont typeface="+mj-lt"/>
              <a:buAutoNum type="arabicPeriod"/>
            </a:pPr>
            <a:r>
              <a:rPr lang="en-US" sz="3600" b="1" i="1" dirty="0">
                <a:solidFill>
                  <a:srgbClr val="AF8A55"/>
                </a:solidFill>
                <a:latin typeface="Calibri" panose="020F0502020204030204" pitchFamily="34" charset="0"/>
                <a:ea typeface="Calibri" panose="020F0502020204030204" pitchFamily="34" charset="0"/>
                <a:cs typeface="Calibri" panose="020F0502020204030204" pitchFamily="34" charset="0"/>
              </a:rPr>
              <a:t>Positive Business Reputation</a:t>
            </a:r>
            <a:br>
              <a:rPr lang="en-US" sz="3200" dirty="0">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Organizations that prioritize accessibility are often seen as more socially responsible, with a commitment to inclusion and equal opportunity.</a:t>
            </a:r>
          </a:p>
          <a:p>
            <a:pPr marL="571500" indent="-571500">
              <a:lnSpc>
                <a:spcPct val="120000"/>
              </a:lnSpc>
              <a:spcAft>
                <a:spcPts val="1200"/>
              </a:spcAft>
              <a:buClr>
                <a:srgbClr val="B99869"/>
              </a:buClr>
              <a:buSzPct val="125000"/>
              <a:buFont typeface="Wingdings" panose="05000000000000000000" pitchFamily="2" charset="2"/>
              <a:buChar char="ü"/>
            </a:pPr>
            <a:endParaRPr lang="en-US" sz="3200" dirty="0">
              <a:latin typeface="Calibri" panose="020F0502020204030204" pitchFamily="34" charset="0"/>
              <a:ea typeface="Calibri" panose="020F0502020204030204" pitchFamily="34" charset="0"/>
              <a:cs typeface="Calibri" panose="020F0502020204030204" pitchFamily="34" charset="0"/>
            </a:endParaRPr>
          </a:p>
        </p:txBody>
      </p:sp>
      <p:grpSp>
        <p:nvGrpSpPr>
          <p:cNvPr id="160" name="Dots">
            <a:extLst>
              <a:ext uri="{FF2B5EF4-FFF2-40B4-BE49-F238E27FC236}">
                <a16:creationId xmlns:a16="http://schemas.microsoft.com/office/drawing/2014/main" id="{4C8895BE-53B9-A90F-3511-6841298C9F0A}"/>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B32BD7B0-938F-274D-DB87-0AFD761113D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E9954D25-2BB4-81BC-B6B3-3E38C8F4FD4C}"/>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1486B6B9-ED32-4747-EB9E-406BDB0C71BB}"/>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0D58E87E-6D32-6370-7BB0-A3C0A45011BF}"/>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296773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3748233-EF3C-5B0E-0903-5B91581C4958}"/>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1E50D9A8-C3BB-4F90-8C8E-0C6D0331C0D3}"/>
              </a:ext>
            </a:extLst>
          </p:cNvPr>
          <p:cNvSpPr txBox="1">
            <a:spLocks noGrp="1"/>
          </p:cNvSpPr>
          <p:nvPr>
            <p:ph type="title" idx="4294967295"/>
          </p:nvPr>
        </p:nvSpPr>
        <p:spPr>
          <a:xfrm>
            <a:off x="1028699" y="1388787"/>
            <a:ext cx="16230600" cy="120032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Web Accessibility Benefits</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E3475918-E2B2-7349-A36E-135C3A438581}"/>
              </a:ext>
            </a:extLst>
          </p:cNvPr>
          <p:cNvSpPr txBox="1"/>
          <p:nvPr/>
        </p:nvSpPr>
        <p:spPr>
          <a:xfrm>
            <a:off x="1104898" y="3643589"/>
            <a:ext cx="15979142" cy="1884683"/>
          </a:xfrm>
          <a:prstGeom prst="rect">
            <a:avLst/>
          </a:prstGeom>
          <a:noFill/>
        </p:spPr>
        <p:txBody>
          <a:bodyPr wrap="square">
            <a:spAutoFit/>
          </a:bodyPr>
          <a:lstStyle/>
          <a:p>
            <a:pPr marL="571500" indent="-571500">
              <a:lnSpc>
                <a:spcPct val="120000"/>
              </a:lnSpc>
              <a:spcAft>
                <a:spcPts val="1200"/>
              </a:spcAft>
              <a:buClr>
                <a:srgbClr val="B99869"/>
              </a:buClr>
              <a:buSzPct val="125000"/>
              <a:buFont typeface="+mj-lt"/>
              <a:buAutoNum type="arabicPeriod" startAt="4"/>
            </a:pPr>
            <a:r>
              <a:rPr lang="en-US" sz="3600" b="1" i="1">
                <a:solidFill>
                  <a:srgbClr val="AF8A55"/>
                </a:solidFill>
                <a:latin typeface="Calibri" panose="020F0502020204030204" pitchFamily="34" charset="0"/>
                <a:ea typeface="Calibri" panose="020F0502020204030204" pitchFamily="34" charset="0"/>
                <a:cs typeface="Calibri" panose="020F0502020204030204" pitchFamily="34" charset="0"/>
              </a:rPr>
              <a:t>Privacy and Security</a:t>
            </a:r>
            <a:br>
              <a:rPr lang="en-US" sz="3600" b="1" i="1">
                <a:solidFill>
                  <a:srgbClr val="AF8A55"/>
                </a:solidFill>
                <a:latin typeface="Calibri" panose="020F0502020204030204" pitchFamily="34" charset="0"/>
                <a:ea typeface="Calibri" panose="020F0502020204030204" pitchFamily="34" charset="0"/>
                <a:cs typeface="Calibri" panose="020F0502020204030204" pitchFamily="34" charset="0"/>
              </a:rPr>
            </a:br>
            <a:r>
              <a:rPr lang="en-US" sz="3200">
                <a:solidFill>
                  <a:schemeClr val="tx1"/>
                </a:solidFill>
                <a:latin typeface="Calibri" panose="020F0502020204030204" pitchFamily="34" charset="0"/>
                <a:ea typeface="Calibri" panose="020F0502020204030204" pitchFamily="34" charset="0"/>
                <a:cs typeface="Calibri" panose="020F0502020204030204" pitchFamily="34" charset="0"/>
              </a:rPr>
              <a:t>Some compare accessibility’s importance to that of privacy and security. It is not like privacy and security.</a:t>
            </a:r>
            <a:r>
              <a:rPr lang="en-US" sz="3200" b="1" i="1">
                <a:solidFill>
                  <a:srgbClr val="AF8A55"/>
                </a:solidFill>
                <a:latin typeface="Calibri" panose="020F0502020204030204" pitchFamily="34" charset="0"/>
                <a:ea typeface="Calibri" panose="020F0502020204030204" pitchFamily="34" charset="0"/>
                <a:cs typeface="Calibri" panose="020F0502020204030204" pitchFamily="34" charset="0"/>
              </a:rPr>
              <a:t> </a:t>
            </a:r>
          </a:p>
        </p:txBody>
      </p:sp>
      <p:grpSp>
        <p:nvGrpSpPr>
          <p:cNvPr id="160" name="Dots">
            <a:extLst>
              <a:ext uri="{FF2B5EF4-FFF2-40B4-BE49-F238E27FC236}">
                <a16:creationId xmlns:a16="http://schemas.microsoft.com/office/drawing/2014/main" id="{76609F58-2586-0F92-8253-D7B4F6EF4D65}"/>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8D005E42-B88C-3EE7-B12F-3A416027F2E4}"/>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A6223DC9-5CA3-2A73-97BC-4F57A04446E6}"/>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800C3B2D-F190-193A-0FD4-5B0B40108EE7}"/>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BE85D43C-6A86-6F70-4FE3-88AE635B7A44}"/>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5" name="TextBox 4">
            <a:extLst>
              <a:ext uri="{FF2B5EF4-FFF2-40B4-BE49-F238E27FC236}">
                <a16:creationId xmlns:a16="http://schemas.microsoft.com/office/drawing/2014/main" id="{072257E9-E5A5-62AF-EE9B-F037E205B513}"/>
              </a:ext>
            </a:extLst>
          </p:cNvPr>
          <p:cNvSpPr txBox="1"/>
          <p:nvPr/>
        </p:nvSpPr>
        <p:spPr>
          <a:xfrm>
            <a:off x="4625338" y="5594171"/>
            <a:ext cx="9340043" cy="897490"/>
          </a:xfrm>
          <a:prstGeom prst="rect">
            <a:avLst/>
          </a:prstGeom>
          <a:solidFill>
            <a:srgbClr val="913D49"/>
          </a:solidFill>
        </p:spPr>
        <p:txBody>
          <a:bodyPr wrap="square" tIns="91440" rIns="182880" bIns="182880">
            <a:spAutoFit/>
          </a:bodyPr>
          <a:lstStyle/>
          <a:p>
            <a:pPr algn="ctr">
              <a:lnSpc>
                <a:spcPct val="120000"/>
              </a:lnSpc>
              <a:spcAft>
                <a:spcPts val="1200"/>
              </a:spcAft>
              <a:buClr>
                <a:srgbClr val="B99869"/>
              </a:buClr>
              <a:buSzPct val="125000"/>
            </a:pPr>
            <a:r>
              <a:rPr lang="en-US" sz="3600" b="1" i="1">
                <a:solidFill>
                  <a:schemeClr val="bg1"/>
                </a:solidFill>
                <a:latin typeface="Calibri" panose="020F0502020204030204" pitchFamily="34" charset="0"/>
                <a:ea typeface="Calibri" panose="020F0502020204030204" pitchFamily="34" charset="0"/>
                <a:cs typeface="Calibri" panose="020F0502020204030204" pitchFamily="34" charset="0"/>
              </a:rPr>
              <a:t>Web accessibility is privacy and security.</a:t>
            </a:r>
          </a:p>
        </p:txBody>
      </p:sp>
      <p:sp>
        <p:nvSpPr>
          <p:cNvPr id="2" name="TextBox 1">
            <a:extLst>
              <a:ext uri="{FF2B5EF4-FFF2-40B4-BE49-F238E27FC236}">
                <a16:creationId xmlns:a16="http://schemas.microsoft.com/office/drawing/2014/main" id="{16794986-D028-F322-34E8-B18F19D58894}"/>
              </a:ext>
            </a:extLst>
          </p:cNvPr>
          <p:cNvSpPr txBox="1"/>
          <p:nvPr/>
        </p:nvSpPr>
        <p:spPr>
          <a:xfrm>
            <a:off x="1104898" y="6547561"/>
            <a:ext cx="11757661" cy="3454985"/>
          </a:xfrm>
          <a:prstGeom prst="rect">
            <a:avLst/>
          </a:prstGeom>
          <a:noFill/>
        </p:spPr>
        <p:txBody>
          <a:bodyPr wrap="square">
            <a:spAutoFit/>
          </a:bodyPr>
          <a:lstStyle/>
          <a:p>
            <a:pPr marL="571500" indent="-571500">
              <a:lnSpc>
                <a:spcPct val="120000"/>
              </a:lnSpc>
              <a:spcAft>
                <a:spcPts val="1200"/>
              </a:spcAft>
              <a:buClr>
                <a:srgbClr val="B99869"/>
              </a:buClr>
              <a:buSzPct val="125000"/>
              <a:buFont typeface="Wingdings" panose="05000000000000000000" pitchFamily="2" charset="2"/>
              <a:buChar char="ü"/>
            </a:pPr>
            <a:r>
              <a:rPr lang="en-US" sz="2800">
                <a:solidFill>
                  <a:srgbClr val="2E3E4B"/>
                </a:solidFill>
                <a:latin typeface="Calibri" panose="020F0502020204030204" pitchFamily="34" charset="0"/>
                <a:ea typeface="Calibri" panose="020F0502020204030204" pitchFamily="34" charset="0"/>
                <a:cs typeface="Calibri" panose="020F0502020204030204" pitchFamily="34" charset="0"/>
              </a:rPr>
              <a:t>Consider examples like banking, shopping, and accessing medical information.</a:t>
            </a:r>
          </a:p>
          <a:p>
            <a:pPr marL="571500" indent="-571500">
              <a:lnSpc>
                <a:spcPct val="120000"/>
              </a:lnSpc>
              <a:spcAft>
                <a:spcPts val="1200"/>
              </a:spcAft>
              <a:buClr>
                <a:srgbClr val="B99869"/>
              </a:buClr>
              <a:buSzPct val="125000"/>
              <a:buFont typeface="Wingdings" panose="05000000000000000000" pitchFamily="2" charset="2"/>
              <a:buChar char="ü"/>
            </a:pPr>
            <a:r>
              <a:rPr lang="en-US" sz="2800">
                <a:solidFill>
                  <a:srgbClr val="2E3E4B"/>
                </a:solidFill>
                <a:latin typeface="Calibri" panose="020F0502020204030204" pitchFamily="34" charset="0"/>
                <a:ea typeface="Calibri" panose="020F0502020204030204" pitchFamily="34" charset="0"/>
                <a:cs typeface="Calibri" panose="020F0502020204030204" pitchFamily="34" charset="0"/>
              </a:rPr>
              <a:t>Inaccessible technology may force individuals with disabilities to reveal personal information.</a:t>
            </a:r>
          </a:p>
          <a:p>
            <a:pPr marL="571500" indent="-571500">
              <a:lnSpc>
                <a:spcPct val="120000"/>
              </a:lnSpc>
              <a:spcAft>
                <a:spcPts val="1200"/>
              </a:spcAft>
              <a:buClr>
                <a:srgbClr val="B99869"/>
              </a:buClr>
              <a:buSzPct val="125000"/>
              <a:buFont typeface="Wingdings" panose="05000000000000000000" pitchFamily="2" charset="2"/>
              <a:buChar char="ü"/>
            </a:pPr>
            <a:r>
              <a:rPr lang="en-US" sz="2800">
                <a:solidFill>
                  <a:srgbClr val="2E3E4B"/>
                </a:solidFill>
                <a:latin typeface="Calibri" panose="020F0502020204030204" pitchFamily="34" charset="0"/>
                <a:ea typeface="Calibri" panose="020F0502020204030204" pitchFamily="34" charset="0"/>
                <a:cs typeface="Calibri" panose="020F0502020204030204" pitchFamily="34" charset="0"/>
              </a:rPr>
              <a:t>An accessible experience ensures independence — and the human right to privacy and security. </a:t>
            </a:r>
          </a:p>
        </p:txBody>
      </p:sp>
      <p:pic>
        <p:nvPicPr>
          <p:cNvPr id="3" name="Picture 2">
            <a:extLst>
              <a:ext uri="{FF2B5EF4-FFF2-40B4-BE49-F238E27FC236}">
                <a16:creationId xmlns:a16="http://schemas.microsoft.com/office/drawing/2014/main" id="{64F18EB2-82AE-154A-5CA4-8DC558CE8F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597148" y="7554987"/>
            <a:ext cx="2818079" cy="1850037"/>
          </a:xfrm>
          <a:prstGeom prst="rect">
            <a:avLst/>
          </a:prstGeom>
        </p:spPr>
      </p:pic>
    </p:spTree>
    <p:extLst>
      <p:ext uri="{BB962C8B-B14F-4D97-AF65-F5344CB8AC3E}">
        <p14:creationId xmlns:p14="http://schemas.microsoft.com/office/powerpoint/2010/main" val="3036028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7B6BB4EA-1486-14E0-6606-771DAC86FABD}"/>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CF840DE1-91EB-B964-0550-FC0743B0C155}"/>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Recap: What is Web Accessibility?</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160" name="Dots">
            <a:extLst>
              <a:ext uri="{FF2B5EF4-FFF2-40B4-BE49-F238E27FC236}">
                <a16:creationId xmlns:a16="http://schemas.microsoft.com/office/drawing/2014/main" id="{E46972D5-3C1E-69A9-1581-E668D11FB7EF}"/>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33EE804D-C620-86CD-8E51-D58CA91479BB}"/>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21BDD0D2-20FE-7E33-6535-54D96B35C0E3}"/>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F483EC05-CEF8-CBEC-86DA-49AAA9E205B5}"/>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C8BE2745-10C0-685A-745A-709BE1653502}"/>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6" name="Picture 2" descr="Example of equality, accommodation and accessibility">
            <a:extLst>
              <a:ext uri="{FF2B5EF4-FFF2-40B4-BE49-F238E27FC236}">
                <a16:creationId xmlns:a16="http://schemas.microsoft.com/office/drawing/2014/main" id="{613A8262-F22D-3C50-D99D-1D4A659D8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55" r="4513"/>
          <a:stretch/>
        </p:blipFill>
        <p:spPr bwMode="auto">
          <a:xfrm>
            <a:off x="4138682" y="7149155"/>
            <a:ext cx="10010635" cy="2731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372EC2-FC1D-1859-482B-96A8405A0715}"/>
              </a:ext>
            </a:extLst>
          </p:cNvPr>
          <p:cNvSpPr txBox="1"/>
          <p:nvPr/>
        </p:nvSpPr>
        <p:spPr>
          <a:xfrm>
            <a:off x="4571999" y="3420588"/>
            <a:ext cx="9144000" cy="3093924"/>
          </a:xfrm>
          <a:prstGeom prst="rect">
            <a:avLst/>
          </a:prstGeom>
          <a:noFill/>
        </p:spPr>
        <p:txBody>
          <a:bodyPr wrap="square">
            <a:spAutoFit/>
          </a:bodyPr>
          <a:lstStyle/>
          <a:p>
            <a:pPr marL="36900" lvl="0" indent="0" algn="ctr">
              <a:lnSpc>
                <a:spcPts val="5000"/>
              </a:lnSpc>
              <a:spcBef>
                <a:spcPts val="1200"/>
              </a:spcBef>
              <a:buNone/>
            </a:pPr>
            <a:r>
              <a:rPr lang="en-US" sz="4400">
                <a:effectLst/>
                <a:latin typeface="Calibri" panose="020F0502020204030204" pitchFamily="34" charset="0"/>
                <a:ea typeface="Calibri" panose="020F0502020204030204" pitchFamily="34" charset="0"/>
                <a:cs typeface="Times New Roman" panose="02020603050405020304" pitchFamily="18" charset="0"/>
              </a:rPr>
              <a:t>The practice of creating usable </a:t>
            </a:r>
          </a:p>
          <a:p>
            <a:pPr marL="36900" lvl="0" indent="0" algn="ctr">
              <a:lnSpc>
                <a:spcPts val="5000"/>
              </a:lnSpc>
              <a:spcBef>
                <a:spcPts val="1200"/>
              </a:spcBef>
              <a:buNone/>
            </a:pPr>
            <a:r>
              <a:rPr lang="en-US" sz="4400">
                <a:effectLst/>
                <a:latin typeface="Calibri" panose="020F0502020204030204" pitchFamily="34" charset="0"/>
                <a:ea typeface="Calibri" panose="020F0502020204030204" pitchFamily="34" charset="0"/>
                <a:cs typeface="Times New Roman" panose="02020603050405020304" pitchFamily="18" charset="0"/>
              </a:rPr>
              <a:t>and understandable websites, </a:t>
            </a:r>
          </a:p>
          <a:p>
            <a:pPr marL="36900" lvl="0" indent="0" algn="ctr">
              <a:lnSpc>
                <a:spcPts val="5000"/>
              </a:lnSpc>
              <a:spcBef>
                <a:spcPts val="1200"/>
              </a:spcBef>
              <a:buNone/>
            </a:pPr>
            <a:r>
              <a:rPr lang="en-US" sz="4400">
                <a:effectLst/>
                <a:latin typeface="Calibri" panose="020F0502020204030204" pitchFamily="34" charset="0"/>
                <a:ea typeface="Calibri" panose="020F0502020204030204" pitchFamily="34" charset="0"/>
                <a:cs typeface="Times New Roman" panose="02020603050405020304" pitchFamily="18" charset="0"/>
              </a:rPr>
              <a:t>applications and digital documents </a:t>
            </a:r>
          </a:p>
          <a:p>
            <a:pPr marL="36900" lvl="0" indent="0" algn="ctr">
              <a:lnSpc>
                <a:spcPts val="5000"/>
              </a:lnSpc>
              <a:spcBef>
                <a:spcPts val="1200"/>
              </a:spcBef>
              <a:buNone/>
            </a:pPr>
            <a:r>
              <a:rPr lang="en-US" sz="4400">
                <a:effectLst/>
                <a:latin typeface="Calibri" panose="020F0502020204030204" pitchFamily="34" charset="0"/>
                <a:ea typeface="Calibri" panose="020F0502020204030204" pitchFamily="34" charset="0"/>
                <a:cs typeface="Times New Roman" panose="02020603050405020304" pitchFamily="18" charset="0"/>
              </a:rPr>
              <a:t>for ALL people.</a:t>
            </a:r>
          </a:p>
        </p:txBody>
      </p:sp>
    </p:spTree>
    <p:extLst>
      <p:ext uri="{BB962C8B-B14F-4D97-AF65-F5344CB8AC3E}">
        <p14:creationId xmlns:p14="http://schemas.microsoft.com/office/powerpoint/2010/main" val="2786539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16DEF14E-182C-03C5-DA3B-75C1BEF71C68}"/>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406B4DAC-C7A4-6495-E230-FB8327B68DAE}"/>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How Can You Play a Part </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in Web Accessibility? </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aphicFrame>
        <p:nvGraphicFramePr>
          <p:cNvPr id="4" name="Object 3" descr="Accessibility Champion">
            <a:extLst>
              <a:ext uri="{FF2B5EF4-FFF2-40B4-BE49-F238E27FC236}">
                <a16:creationId xmlns:a16="http://schemas.microsoft.com/office/drawing/2014/main" id="{7A0AE863-FEB6-DB77-708C-86D88F1D8C61}"/>
              </a:ext>
            </a:extLst>
          </p:cNvPr>
          <p:cNvGraphicFramePr>
            <a:graphicFrameLocks noChangeAspect="1"/>
          </p:cNvGraphicFramePr>
          <p:nvPr>
            <p:extLst>
              <p:ext uri="{D42A27DB-BD31-4B8C-83A1-F6EECF244321}">
                <p14:modId xmlns:p14="http://schemas.microsoft.com/office/powerpoint/2010/main" val="2259071846"/>
              </p:ext>
            </p:extLst>
          </p:nvPr>
        </p:nvGraphicFramePr>
        <p:xfrm>
          <a:off x="1354908" y="5199107"/>
          <a:ext cx="3431522" cy="3699106"/>
        </p:xfrm>
        <a:graphic>
          <a:graphicData uri="http://schemas.openxmlformats.org/presentationml/2006/ole">
            <mc:AlternateContent xmlns:mc="http://schemas.openxmlformats.org/markup-compatibility/2006">
              <mc:Choice xmlns:v="urn:schemas-microsoft-com:vml" Requires="v">
                <p:oleObj r:id="rId3" imgW="10546222" imgH="11371695" progId="">
                  <p:embed/>
                </p:oleObj>
              </mc:Choice>
              <mc:Fallback>
                <p:oleObj r:id="rId3" imgW="10546222" imgH="11371695" progId="">
                  <p:embed/>
                  <p:pic>
                    <p:nvPicPr>
                      <p:cNvPr id="4" name="Object 3">
                        <a:extLst>
                          <a:ext uri="{FF2B5EF4-FFF2-40B4-BE49-F238E27FC236}">
                            <a16:creationId xmlns:a16="http://schemas.microsoft.com/office/drawing/2014/main" id="{7A0AE863-FEB6-DB77-708C-86D88F1D8C61}"/>
                          </a:ext>
                        </a:extLst>
                      </p:cNvPr>
                      <p:cNvPicPr/>
                      <p:nvPr/>
                    </p:nvPicPr>
                    <p:blipFill>
                      <a:blip r:embed="rId4"/>
                      <a:stretch>
                        <a:fillRect/>
                      </a:stretch>
                    </p:blipFill>
                    <p:spPr>
                      <a:xfrm>
                        <a:off x="1354908" y="5199107"/>
                        <a:ext cx="3431522" cy="3699106"/>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FBEA4308-9E9D-09A3-1812-DEEDEADBF3B4}"/>
              </a:ext>
            </a:extLst>
          </p:cNvPr>
          <p:cNvSpPr txBox="1"/>
          <p:nvPr/>
        </p:nvSpPr>
        <p:spPr>
          <a:xfrm>
            <a:off x="5920739" y="4635084"/>
            <a:ext cx="11757661" cy="3299814"/>
          </a:xfrm>
          <a:prstGeom prst="rect">
            <a:avLst/>
          </a:prstGeom>
          <a:noFill/>
        </p:spPr>
        <p:txBody>
          <a:bodyPr wrap="square">
            <a:spAutoFit/>
          </a:bodyPr>
          <a:lstStyle/>
          <a:p>
            <a:pPr>
              <a:lnSpc>
                <a:spcPct val="120000"/>
              </a:lnSpc>
              <a:spcAft>
                <a:spcPts val="1200"/>
              </a:spcAft>
              <a:buClr>
                <a:srgbClr val="B99869"/>
              </a:buClr>
              <a:buSzPct val="125000"/>
            </a:pPr>
            <a:r>
              <a:rPr lang="en-US" sz="4400" b="1">
                <a:solidFill>
                  <a:srgbClr val="AF8A55"/>
                </a:solidFill>
                <a:latin typeface="Calibri" panose="020F0502020204030204" pitchFamily="34" charset="0"/>
                <a:ea typeface="Calibri" panose="020F0502020204030204" pitchFamily="34" charset="0"/>
                <a:cs typeface="Calibri" panose="020F0502020204030204" pitchFamily="34" charset="0"/>
              </a:rPr>
              <a:t>Be an Accessibility Champion! </a:t>
            </a:r>
          </a:p>
          <a:p>
            <a:pPr>
              <a:lnSpc>
                <a:spcPct val="120000"/>
              </a:lnSpc>
              <a:spcAft>
                <a:spcPts val="1200"/>
              </a:spcAft>
              <a:buClr>
                <a:srgbClr val="B99869"/>
              </a:buClr>
              <a:buSzPct val="125000"/>
            </a:pPr>
            <a:r>
              <a:rPr lang="en-US" sz="3600">
                <a:solidFill>
                  <a:srgbClr val="2E3E4B"/>
                </a:solidFill>
                <a:latin typeface="Calibri" panose="020F0502020204030204" pitchFamily="34" charset="0"/>
                <a:ea typeface="Calibri" panose="020F0502020204030204" pitchFamily="34" charset="0"/>
                <a:cs typeface="Calibri" panose="020F0502020204030204" pitchFamily="34" charset="0"/>
              </a:rPr>
              <a:t>If you notice accessibility issues:  </a:t>
            </a:r>
          </a:p>
          <a:p>
            <a:pPr marL="514350" indent="-514350">
              <a:lnSpc>
                <a:spcPct val="120000"/>
              </a:lnSpc>
              <a:spcAft>
                <a:spcPts val="1200"/>
              </a:spcAft>
              <a:buClr>
                <a:srgbClr val="B99869"/>
              </a:buClr>
              <a:buSzPct val="125000"/>
              <a:buFont typeface="+mj-lt"/>
              <a:buAutoNum type="arabicPeriod"/>
            </a:pPr>
            <a:r>
              <a:rPr lang="en-US" sz="3600">
                <a:solidFill>
                  <a:srgbClr val="2E3E4B"/>
                </a:solidFill>
                <a:latin typeface="Calibri" panose="020F0502020204030204" pitchFamily="34" charset="0"/>
                <a:ea typeface="Calibri" panose="020F0502020204030204" pitchFamily="34" charset="0"/>
                <a:cs typeface="Calibri" panose="020F0502020204030204" pitchFamily="34" charset="0"/>
              </a:rPr>
              <a:t>Fix as a content creator, or</a:t>
            </a:r>
          </a:p>
          <a:p>
            <a:pPr marL="514350" indent="-514350">
              <a:lnSpc>
                <a:spcPct val="120000"/>
              </a:lnSpc>
              <a:spcAft>
                <a:spcPts val="1200"/>
              </a:spcAft>
              <a:buClr>
                <a:srgbClr val="B99869"/>
              </a:buClr>
              <a:buSzPct val="125000"/>
              <a:buFont typeface="+mj-lt"/>
              <a:buAutoNum type="arabicPeriod"/>
            </a:pPr>
            <a:r>
              <a:rPr lang="en-US" sz="3600">
                <a:solidFill>
                  <a:srgbClr val="2E3E4B"/>
                </a:solidFill>
                <a:latin typeface="Calibri" panose="020F0502020204030204" pitchFamily="34" charset="0"/>
                <a:ea typeface="Calibri" panose="020F0502020204030204" pitchFamily="34" charset="0"/>
                <a:cs typeface="Calibri" panose="020F0502020204030204" pitchFamily="34" charset="0"/>
              </a:rPr>
              <a:t>Report content you see.</a:t>
            </a:r>
          </a:p>
        </p:txBody>
      </p:sp>
      <p:grpSp>
        <p:nvGrpSpPr>
          <p:cNvPr id="160" name="Dots">
            <a:extLst>
              <a:ext uri="{FF2B5EF4-FFF2-40B4-BE49-F238E27FC236}">
                <a16:creationId xmlns:a16="http://schemas.microsoft.com/office/drawing/2014/main" id="{7A3B3591-29B0-0B13-AD13-BC0B6ABB3F6A}"/>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AEA8138B-6C49-610E-0B1F-4B3061CCFF53}"/>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45C03CCC-D210-AC86-C814-8D8CE4D1E56A}"/>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3146D291-3EAE-8C1D-74DE-0FA5783D9548}"/>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64235F49-5F54-FA9E-7945-A5A01D7F7B80}"/>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3" name="Content Placeholder 1">
            <a:extLst>
              <a:ext uri="{FF2B5EF4-FFF2-40B4-BE49-F238E27FC236}">
                <a16:creationId xmlns:a16="http://schemas.microsoft.com/office/drawing/2014/main" id="{4BF39106-FFC4-60FF-70C4-CDABAA572D27}"/>
              </a:ext>
            </a:extLst>
          </p:cNvPr>
          <p:cNvSpPr txBox="1">
            <a:spLocks/>
          </p:cNvSpPr>
          <p:nvPr/>
        </p:nvSpPr>
        <p:spPr>
          <a:xfrm>
            <a:off x="1938986" y="8290722"/>
            <a:ext cx="14184934" cy="1454728"/>
          </a:xfrm>
          <a:prstGeom prst="rect">
            <a:avLst/>
          </a:prstGeom>
        </p:spPr>
        <p:txBody>
          <a:bodyPr>
            <a:normAutofit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6900" algn="ctr"/>
            <a:endParaRPr lang="en-US" sz="2800">
              <a:latin typeface="Calibri" panose="020F0502020204030204" pitchFamily="34" charset="0"/>
              <a:ea typeface="Calibri" panose="020F0502020204030204" pitchFamily="34" charset="0"/>
              <a:cs typeface="Calibri" panose="020F0502020204030204" pitchFamily="34" charset="0"/>
            </a:endParaRPr>
          </a:p>
          <a:p>
            <a:pPr marL="36900" algn="ctr">
              <a:lnSpc>
                <a:spcPct val="110000"/>
              </a:lnSpc>
            </a:pPr>
            <a:r>
              <a:rPr lang="en-US" sz="2800">
                <a:latin typeface="Calibri" panose="020F0502020204030204" pitchFamily="34" charset="0"/>
                <a:ea typeface="Calibri" panose="020F0502020204030204" pitchFamily="34" charset="0"/>
                <a:cs typeface="Calibri" panose="020F0502020204030204" pitchFamily="34" charset="0"/>
              </a:rPr>
              <a:t>Typically, you can report issues through </a:t>
            </a:r>
            <a:br>
              <a:rPr lang="en-US" sz="2800">
                <a:latin typeface="Calibri" panose="020F0502020204030204" pitchFamily="34" charset="0"/>
                <a:ea typeface="Calibri" panose="020F0502020204030204" pitchFamily="34" charset="0"/>
                <a:cs typeface="Calibri" panose="020F0502020204030204" pitchFamily="34" charset="0"/>
              </a:rPr>
            </a:br>
            <a:r>
              <a:rPr lang="en-US" sz="2800">
                <a:latin typeface="Calibri" panose="020F0502020204030204" pitchFamily="34" charset="0"/>
                <a:ea typeface="Calibri" panose="020F0502020204030204" pitchFamily="34" charset="0"/>
                <a:cs typeface="Calibri" panose="020F0502020204030204" pitchFamily="34" charset="0"/>
              </a:rPr>
              <a:t>your agency’s Communications office.</a:t>
            </a:r>
          </a:p>
          <a:p>
            <a:pPr>
              <a:lnSpc>
                <a:spcPct val="110000"/>
              </a:lnSpc>
            </a:pPr>
            <a:endParaRPr lang="en-US" sz="2800">
              <a:latin typeface="Calibri" panose="020F0502020204030204" pitchFamily="34" charset="0"/>
              <a:ea typeface="Calibri" panose="020F0502020204030204" pitchFamily="34" charset="0"/>
              <a:cs typeface="Calibri" panose="020F0502020204030204" pitchFamily="34" charset="0"/>
            </a:endParaRPr>
          </a:p>
          <a:p>
            <a:pPr lvl="1">
              <a:lnSpc>
                <a:spcPct val="110000"/>
              </a:lnSpc>
            </a:pPr>
            <a:endParaRPr lang="en-US" sz="2800">
              <a:latin typeface="Calibri" panose="020F0502020204030204" pitchFamily="34" charset="0"/>
              <a:ea typeface="Calibri" panose="020F0502020204030204" pitchFamily="34" charset="0"/>
              <a:cs typeface="Calibri" panose="020F0502020204030204" pitchFamily="34" charset="0"/>
            </a:endParaRPr>
          </a:p>
          <a:p>
            <a:pPr>
              <a:lnSpc>
                <a:spcPct val="110000"/>
              </a:lnSpc>
            </a:pPr>
            <a:endParaRPr lang="en-US" sz="2400">
              <a:latin typeface="Calibri" panose="020F0502020204030204" pitchFamily="34" charset="0"/>
              <a:ea typeface="Calibri" panose="020F0502020204030204" pitchFamily="34" charset="0"/>
              <a:cs typeface="Calibri" panose="020F0502020204030204" pitchFamily="34" charset="0"/>
            </a:endParaRPr>
          </a:p>
          <a:p>
            <a:pPr>
              <a:lnSpc>
                <a:spcPct val="110000"/>
              </a:lnSpc>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952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F0C9B48-FAF7-CAEA-4382-6C4EEA524A19}"/>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60A27473-21CA-6D09-FD87-06C6E1C5F78B}"/>
              </a:ext>
            </a:extLst>
          </p:cNvPr>
          <p:cNvSpPr txBox="1">
            <a:spLocks noGrp="1"/>
          </p:cNvSpPr>
          <p:nvPr>
            <p:ph type="title" idx="4294967295"/>
          </p:nvPr>
        </p:nvSpPr>
        <p:spPr>
          <a:xfrm>
            <a:off x="1028699" y="1388787"/>
            <a:ext cx="16230600" cy="2031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Accessibility: </a:t>
            </a:r>
            <a:b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b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Progress, Not Perfection</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aphicFrame>
        <p:nvGraphicFramePr>
          <p:cNvPr id="4" name="Object 3" descr="Accessibility Champion">
            <a:extLst>
              <a:ext uri="{FF2B5EF4-FFF2-40B4-BE49-F238E27FC236}">
                <a16:creationId xmlns:a16="http://schemas.microsoft.com/office/drawing/2014/main" id="{17D4354F-86DF-4237-816A-118C5C9EA02A}"/>
              </a:ext>
            </a:extLst>
          </p:cNvPr>
          <p:cNvGraphicFramePr>
            <a:graphicFrameLocks noChangeAspect="1"/>
          </p:cNvGraphicFramePr>
          <p:nvPr>
            <p:extLst>
              <p:ext uri="{D42A27DB-BD31-4B8C-83A1-F6EECF244321}">
                <p14:modId xmlns:p14="http://schemas.microsoft.com/office/powerpoint/2010/main" val="2824429078"/>
              </p:ext>
            </p:extLst>
          </p:nvPr>
        </p:nvGraphicFramePr>
        <p:xfrm>
          <a:off x="1354908" y="5199107"/>
          <a:ext cx="3431522" cy="3699106"/>
        </p:xfrm>
        <a:graphic>
          <a:graphicData uri="http://schemas.openxmlformats.org/presentationml/2006/ole">
            <mc:AlternateContent xmlns:mc="http://schemas.openxmlformats.org/markup-compatibility/2006">
              <mc:Choice xmlns:v="urn:schemas-microsoft-com:vml" Requires="v">
                <p:oleObj r:id="rId3" imgW="10546222" imgH="11371695" progId="">
                  <p:embed/>
                </p:oleObj>
              </mc:Choice>
              <mc:Fallback>
                <p:oleObj r:id="rId3" imgW="10546222" imgH="11371695" progId="">
                  <p:embed/>
                  <p:pic>
                    <p:nvPicPr>
                      <p:cNvPr id="4" name="Object 3">
                        <a:extLst>
                          <a:ext uri="{FF2B5EF4-FFF2-40B4-BE49-F238E27FC236}">
                            <a16:creationId xmlns:a16="http://schemas.microsoft.com/office/drawing/2014/main" id="{17D4354F-86DF-4237-816A-118C5C9EA02A}"/>
                          </a:ext>
                        </a:extLst>
                      </p:cNvPr>
                      <p:cNvPicPr/>
                      <p:nvPr/>
                    </p:nvPicPr>
                    <p:blipFill>
                      <a:blip r:embed="rId4"/>
                      <a:stretch>
                        <a:fillRect/>
                      </a:stretch>
                    </p:blipFill>
                    <p:spPr>
                      <a:xfrm>
                        <a:off x="1354908" y="5199107"/>
                        <a:ext cx="3431522" cy="3699106"/>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6447D2D-96D4-4453-5115-DD1DC3076A79}"/>
              </a:ext>
            </a:extLst>
          </p:cNvPr>
          <p:cNvSpPr txBox="1"/>
          <p:nvPr/>
        </p:nvSpPr>
        <p:spPr>
          <a:xfrm>
            <a:off x="5804360" y="5349978"/>
            <a:ext cx="11757661" cy="2333396"/>
          </a:xfrm>
          <a:prstGeom prst="rect">
            <a:avLst/>
          </a:prstGeom>
          <a:noFill/>
        </p:spPr>
        <p:txBody>
          <a:bodyPr wrap="square">
            <a:spAutoFit/>
          </a:bodyPr>
          <a:lstStyle/>
          <a:p>
            <a:pPr marL="514350" indent="-514350">
              <a:lnSpc>
                <a:spcPct val="120000"/>
              </a:lnSpc>
              <a:spcAft>
                <a:spcPts val="1200"/>
              </a:spcAft>
              <a:buClr>
                <a:srgbClr val="B99869"/>
              </a:buClr>
              <a:buSzPct val="125000"/>
              <a:buFont typeface="+mj-lt"/>
              <a:buAutoNum type="arabicPeriod"/>
            </a:pPr>
            <a:r>
              <a:rPr lang="en-US" sz="3600">
                <a:solidFill>
                  <a:srgbClr val="2E3E4B"/>
                </a:solidFill>
                <a:latin typeface="Calibri" panose="020F0502020204030204" pitchFamily="34" charset="0"/>
                <a:ea typeface="Calibri" panose="020F0502020204030204" pitchFamily="34" charset="0"/>
                <a:cs typeface="Calibri" panose="020F0502020204030204" pitchFamily="34" charset="0"/>
              </a:rPr>
              <a:t>One step at a time. </a:t>
            </a:r>
          </a:p>
          <a:p>
            <a:pPr marL="514350" indent="-514350">
              <a:lnSpc>
                <a:spcPct val="120000"/>
              </a:lnSpc>
              <a:spcAft>
                <a:spcPts val="1200"/>
              </a:spcAft>
              <a:buClr>
                <a:srgbClr val="B99869"/>
              </a:buClr>
              <a:buSzPct val="125000"/>
              <a:buFont typeface="+mj-lt"/>
              <a:buAutoNum type="arabicPeriod"/>
            </a:pPr>
            <a:r>
              <a:rPr lang="en-US" sz="3600">
                <a:solidFill>
                  <a:srgbClr val="2E3E4B"/>
                </a:solidFill>
                <a:latin typeface="Calibri" panose="020F0502020204030204" pitchFamily="34" charset="0"/>
                <a:ea typeface="Calibri" panose="020F0502020204030204" pitchFamily="34" charset="0"/>
                <a:cs typeface="Calibri" panose="020F0502020204030204" pitchFamily="34" charset="0"/>
              </a:rPr>
              <a:t>One piece of content at a time.</a:t>
            </a:r>
          </a:p>
          <a:p>
            <a:pPr marL="514350" indent="-514350">
              <a:lnSpc>
                <a:spcPct val="120000"/>
              </a:lnSpc>
              <a:spcAft>
                <a:spcPts val="1200"/>
              </a:spcAft>
              <a:buClr>
                <a:srgbClr val="B99869"/>
              </a:buClr>
              <a:buSzPct val="125000"/>
              <a:buFont typeface="+mj-lt"/>
              <a:buAutoNum type="arabicPeriod"/>
            </a:pPr>
            <a:r>
              <a:rPr lang="en-US" sz="3600">
                <a:solidFill>
                  <a:srgbClr val="2E3E4B"/>
                </a:solidFill>
                <a:latin typeface="Calibri" panose="020F0502020204030204" pitchFamily="34" charset="0"/>
                <a:ea typeface="Calibri" panose="020F0502020204030204" pitchFamily="34" charset="0"/>
                <a:cs typeface="Calibri" panose="020F0502020204030204" pitchFamily="34" charset="0"/>
              </a:rPr>
              <a:t>PROGRESS is what’s important, not perfection.</a:t>
            </a:r>
          </a:p>
        </p:txBody>
      </p:sp>
      <p:grpSp>
        <p:nvGrpSpPr>
          <p:cNvPr id="160" name="Dots">
            <a:extLst>
              <a:ext uri="{FF2B5EF4-FFF2-40B4-BE49-F238E27FC236}">
                <a16:creationId xmlns:a16="http://schemas.microsoft.com/office/drawing/2014/main" id="{FD8FE686-B171-5650-6AFC-6E1EA8746BA2}"/>
              </a:ext>
              <a:ext uri="{C183D7F6-B498-43B3-948B-1728B52AA6E4}">
                <adec:decorative xmlns:adec="http://schemas.microsoft.com/office/drawing/2017/decorative" val="1"/>
              </a:ext>
            </a:extLst>
          </p:cNvPr>
          <p:cNvGrpSpPr/>
          <p:nvPr/>
        </p:nvGrpSpPr>
        <p:grpSpPr>
          <a:xfrm>
            <a:off x="1104899" y="3421516"/>
            <a:ext cx="1501141" cy="250009"/>
            <a:chOff x="1027337" y="6413043"/>
            <a:chExt cx="1883814" cy="313742"/>
          </a:xfrm>
        </p:grpSpPr>
        <p:sp>
          <p:nvSpPr>
            <p:cNvPr id="161" name="Oval 160">
              <a:extLst>
                <a:ext uri="{FF2B5EF4-FFF2-40B4-BE49-F238E27FC236}">
                  <a16:creationId xmlns:a16="http://schemas.microsoft.com/office/drawing/2014/main" id="{48105D7B-3F1F-096E-5EA6-7D6F004286D2}"/>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08687A74-21F2-75E5-D5FD-C89CFFB5A8D6}"/>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D037A7F9-F052-FD6A-8105-719AA70B4332}"/>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E0D03D10-E76C-E694-0E95-4133AC18EE1D}"/>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1681888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9A640B6C-1E1D-D524-09F4-DE0C833A5190}"/>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7871352-E39E-F403-E155-A2AF294D1FC4}"/>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algn="l">
              <a:buClr>
                <a:srgbClr val="000000"/>
              </a:buClr>
              <a:buSzTx/>
              <a:defRPr/>
            </a:pPr>
            <a:r>
              <a:rPr kumimoji="0" lang="en-US" sz="6600" b="1" i="0" u="none" strike="noStrike" kern="0" cap="none" spc="0" normalizeH="0" baseline="0" noProof="0">
                <a:ln>
                  <a:noFill/>
                </a:ln>
                <a:solidFill>
                  <a:srgbClr val="913D49"/>
                </a:solidFill>
                <a:effectLst/>
                <a:uLnTx/>
                <a:uFillTx/>
                <a:latin typeface="Aptos"/>
                <a:ea typeface="Inter"/>
                <a:cs typeface="Inter"/>
                <a:sym typeface="Inter"/>
              </a:rPr>
              <a:t>Next Steps!</a:t>
            </a:r>
            <a:r>
              <a:rPr lang="en-US" sz="6600" b="1">
                <a:solidFill>
                  <a:srgbClr val="913D49"/>
                </a:solidFill>
                <a:latin typeface="Aptos"/>
              </a:rPr>
              <a:t> Thank you.</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B034D1B8-6A28-FD33-D30C-D5E6D5A68A43}"/>
              </a:ext>
            </a:extLst>
          </p:cNvPr>
          <p:cNvSpPr txBox="1"/>
          <p:nvPr/>
        </p:nvSpPr>
        <p:spPr>
          <a:xfrm>
            <a:off x="1088479" y="3895971"/>
            <a:ext cx="16603982" cy="5929508"/>
          </a:xfrm>
          <a:prstGeom prst="rect">
            <a:avLst/>
          </a:prstGeom>
          <a:noFill/>
        </p:spPr>
        <p:txBody>
          <a:bodyPr wrap="square" lIns="91440" tIns="45720" rIns="91440" bIns="45720" anchor="t">
            <a:spAutoFit/>
          </a:bodyPr>
          <a:lstStyle/>
          <a:p>
            <a:pPr>
              <a:lnSpc>
                <a:spcPct val="120000"/>
              </a:lnSpc>
              <a:spcAft>
                <a:spcPts val="1200"/>
              </a:spcAft>
              <a:buClr>
                <a:srgbClr val="B99869"/>
              </a:buClr>
              <a:buSzPct val="125000"/>
            </a:pPr>
            <a:r>
              <a:rPr lang="en-US" sz="2800" b="1">
                <a:latin typeface="Calibri" panose="020F0502020204030204" pitchFamily="34" charset="0"/>
                <a:ea typeface="Calibri" panose="020F0502020204030204" pitchFamily="34" charset="0"/>
                <a:cs typeface="Calibri" panose="020F0502020204030204" pitchFamily="34" charset="0"/>
              </a:rPr>
              <a:t>Includes:</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Information about web accessibility law</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a:ea typeface="Calibri"/>
                <a:cs typeface="Calibri"/>
              </a:rPr>
              <a:t>Checklists and guides for Microsoft documents, PDF, plain language, etc.</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Effective accessible content planning</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Image accessibility references</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Color contrast references</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Expand accessibility skills – advanced PDF accessibility and other topics</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Copy of this presentation</a:t>
            </a:r>
          </a:p>
          <a:p>
            <a:pPr marL="571500" indent="-571500">
              <a:lnSpc>
                <a:spcPct val="120000"/>
              </a:lnSpc>
              <a:spcAft>
                <a:spcPts val="1200"/>
              </a:spcAft>
              <a:buClr>
                <a:srgbClr val="B99869"/>
              </a:buClr>
              <a:buSzPct val="125000"/>
              <a:buFont typeface="Wingdings" panose="05000000000000000000" pitchFamily="2" charset="2"/>
              <a:buChar char="ü"/>
            </a:pPr>
            <a:r>
              <a:rPr lang="en-US" sz="2800">
                <a:latin typeface="Calibri" panose="020F0502020204030204" pitchFamily="34" charset="0"/>
                <a:ea typeface="Calibri" panose="020F0502020204030204" pitchFamily="34" charset="0"/>
                <a:cs typeface="Calibri" panose="020F0502020204030204" pitchFamily="34" charset="0"/>
              </a:rPr>
              <a:t>Toolkit link is included in the MOVERS Learn course description</a:t>
            </a:r>
          </a:p>
        </p:txBody>
      </p:sp>
      <p:grpSp>
        <p:nvGrpSpPr>
          <p:cNvPr id="160" name="Dots">
            <a:extLst>
              <a:ext uri="{FF2B5EF4-FFF2-40B4-BE49-F238E27FC236}">
                <a16:creationId xmlns:a16="http://schemas.microsoft.com/office/drawing/2014/main" id="{9A353099-0A17-A374-0954-BD2AF36CCC6A}"/>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1" name="Oval 160">
              <a:extLst>
                <a:ext uri="{FF2B5EF4-FFF2-40B4-BE49-F238E27FC236}">
                  <a16:creationId xmlns:a16="http://schemas.microsoft.com/office/drawing/2014/main" id="{2E460591-17E7-1C86-50E8-BFEC75EBC1BA}"/>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EB6FBAC3-D80A-DAFC-EDD9-BDDF3184EC7B}"/>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C5F5B08C-777C-8562-854B-17AD97FAB701}"/>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271D7F9B-93C0-AE9F-BF2A-90C48B85B329}"/>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2" name="TextBox 1">
            <a:extLst>
              <a:ext uri="{FF2B5EF4-FFF2-40B4-BE49-F238E27FC236}">
                <a16:creationId xmlns:a16="http://schemas.microsoft.com/office/drawing/2014/main" id="{A71517E0-9E2E-8757-2045-0B0CDE030EB6}"/>
              </a:ext>
            </a:extLst>
          </p:cNvPr>
          <p:cNvSpPr txBox="1"/>
          <p:nvPr/>
        </p:nvSpPr>
        <p:spPr>
          <a:xfrm>
            <a:off x="998219" y="3046767"/>
            <a:ext cx="8392251" cy="523220"/>
          </a:xfrm>
          <a:prstGeom prst="rect">
            <a:avLst/>
          </a:prstGeom>
          <a:noFill/>
        </p:spPr>
        <p:txBody>
          <a:bodyPr wrap="square">
            <a:spAutoFit/>
          </a:bodyPr>
          <a:lstStyle/>
          <a:p>
            <a:r>
              <a:rPr lang="en-US" sz="2800" b="1">
                <a:latin typeface="Calibri" panose="020F0502020204030204" pitchFamily="34" charset="0"/>
                <a:ea typeface="Calibri" panose="020F0502020204030204" pitchFamily="34" charset="0"/>
                <a:cs typeface="Calibri" panose="020F0502020204030204" pitchFamily="34" charset="0"/>
                <a:hlinkClick r:id="rId3"/>
              </a:rPr>
              <a:t>State Employee Web Accessibility Toolkit</a:t>
            </a:r>
            <a:endParaRPr lang="en-US" sz="2800">
              <a:latin typeface="Calibri" panose="020F0502020204030204" pitchFamily="34" charset="0"/>
              <a:ea typeface="Calibri" panose="020F0502020204030204" pitchFamily="34" charset="0"/>
              <a:cs typeface="Calibri" panose="020F0502020204030204" pitchFamily="34" charset="0"/>
            </a:endParaRPr>
          </a:p>
        </p:txBody>
      </p:sp>
      <p:pic>
        <p:nvPicPr>
          <p:cNvPr id="3" name="Extended Logo">
            <a:extLst>
              <a:ext uri="{FF2B5EF4-FFF2-40B4-BE49-F238E27FC236}">
                <a16:creationId xmlns:a16="http://schemas.microsoft.com/office/drawing/2014/main" id="{FBF73144-2EB9-9A4E-AD05-6311ACB78B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877200" y="8968551"/>
            <a:ext cx="3996871" cy="882025"/>
          </a:xfrm>
          <a:prstGeom prst="rect">
            <a:avLst/>
          </a:prstGeom>
        </p:spPr>
      </p:pic>
      <p:pic>
        <p:nvPicPr>
          <p:cNvPr id="4" name="Picture 3" descr="Missouri Assistive Technology">
            <a:extLst>
              <a:ext uri="{FF2B5EF4-FFF2-40B4-BE49-F238E27FC236}">
                <a16:creationId xmlns:a16="http://schemas.microsoft.com/office/drawing/2014/main" id="{71E0130B-72BA-9B83-76E1-C336AEE3BD81}"/>
              </a:ext>
            </a:extLst>
          </p:cNvPr>
          <p:cNvPicPr>
            <a:picLocks noChangeAspect="1"/>
          </p:cNvPicPr>
          <p:nvPr/>
        </p:nvPicPr>
        <p:blipFill>
          <a:blip r:embed="rId5"/>
          <a:stretch>
            <a:fillRect/>
          </a:stretch>
        </p:blipFill>
        <p:spPr>
          <a:xfrm>
            <a:off x="12568302" y="8898213"/>
            <a:ext cx="1099283" cy="1017751"/>
          </a:xfrm>
          <a:prstGeom prst="rect">
            <a:avLst/>
          </a:prstGeom>
        </p:spPr>
      </p:pic>
    </p:spTree>
    <p:extLst>
      <p:ext uri="{BB962C8B-B14F-4D97-AF65-F5344CB8AC3E}">
        <p14:creationId xmlns:p14="http://schemas.microsoft.com/office/powerpoint/2010/main" val="1075547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BB2FEC0C-32AA-6384-3DF6-5D8754486B23}"/>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A5C9250B-02DE-03C0-5D99-9FDD5FF007CE}"/>
              </a:ext>
            </a:extLst>
          </p:cNvPr>
          <p:cNvSpPr txBox="1">
            <a:spLocks noGrp="1"/>
          </p:cNvSpPr>
          <p:nvPr>
            <p:ph type="title" idx="4294967295"/>
          </p:nvPr>
        </p:nvSpPr>
        <p:spPr>
          <a:xfrm>
            <a:off x="1028700" y="1145109"/>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913D49"/>
                </a:solidFill>
                <a:effectLst/>
                <a:uLnTx/>
                <a:uFillTx/>
                <a:latin typeface="Aptos" panose="020B0004020202020204" pitchFamily="34" charset="0"/>
                <a:ea typeface="Inter"/>
                <a:cs typeface="Inter"/>
                <a:sym typeface="Inter"/>
              </a:rPr>
              <a:t>Thank YOU for your time</a:t>
            </a:r>
            <a:endParaRPr kumimoji="0" lang="en-US" sz="1200" b="1" i="0" u="none" strike="noStrike" kern="0" cap="none" spc="0" normalizeH="0" baseline="0" noProof="0" dirty="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DCC462EF-99BE-7C75-10DD-3CB439C0CCB1}"/>
              </a:ext>
            </a:extLst>
          </p:cNvPr>
          <p:cNvSpPr txBox="1"/>
          <p:nvPr/>
        </p:nvSpPr>
        <p:spPr>
          <a:xfrm>
            <a:off x="1104899" y="3095892"/>
            <a:ext cx="16435711" cy="1754326"/>
          </a:xfrm>
          <a:prstGeom prst="rect">
            <a:avLst/>
          </a:prstGeom>
          <a:noFill/>
        </p:spPr>
        <p:txBody>
          <a:bodyPr wrap="square">
            <a:spAutoFit/>
          </a:bodyPr>
          <a:lstStyle/>
          <a:p>
            <a:pPr marL="457200" indent="-457200">
              <a:buClr>
                <a:srgbClr val="AF8A55"/>
              </a:buClr>
              <a:buFont typeface="Wingdings" panose="05000000000000000000" pitchFamily="2" charset="2"/>
              <a:buChar char="ü"/>
            </a:pPr>
            <a:r>
              <a:rPr lang="en-US" sz="3600" dirty="0">
                <a:latin typeface="Calibri" panose="020F0502020204030204" pitchFamily="34" charset="0"/>
                <a:ea typeface="Calibri" panose="020F0502020204030204" pitchFamily="34" charset="0"/>
                <a:cs typeface="Calibri" panose="020F0502020204030204" pitchFamily="34" charset="0"/>
              </a:rPr>
              <a:t>You become an important part of the state’s commitment to inclusion </a:t>
            </a:r>
            <a:br>
              <a:rPr lang="en-US" sz="3600" dirty="0">
                <a:latin typeface="Calibri" panose="020F0502020204030204" pitchFamily="34" charset="0"/>
                <a:ea typeface="Calibri" panose="020F0502020204030204" pitchFamily="34" charset="0"/>
                <a:cs typeface="Calibri" panose="020F0502020204030204" pitchFamily="34" charset="0"/>
              </a:rPr>
            </a:br>
            <a:r>
              <a:rPr lang="en-US" sz="3600" dirty="0">
                <a:latin typeface="Calibri" panose="020F0502020204030204" pitchFamily="34" charset="0"/>
                <a:ea typeface="Calibri" panose="020F0502020204030204" pitchFamily="34" charset="0"/>
                <a:cs typeface="Calibri" panose="020F0502020204030204" pitchFamily="34" charset="0"/>
              </a:rPr>
              <a:t>and equal opportunity. </a:t>
            </a:r>
          </a:p>
          <a:p>
            <a:pPr marL="457200" indent="-457200">
              <a:buClr>
                <a:srgbClr val="AF8A55"/>
              </a:buClr>
              <a:buFont typeface="Wingdings" panose="05000000000000000000" pitchFamily="2" charset="2"/>
              <a:buChar char="ü"/>
            </a:pPr>
            <a:r>
              <a:rPr lang="en-US" sz="3600" dirty="0">
                <a:latin typeface="Calibri" panose="020F0502020204030204" pitchFamily="34" charset="0"/>
                <a:ea typeface="Calibri" panose="020F0502020204030204" pitchFamily="34" charset="0"/>
                <a:cs typeface="Calibri" panose="020F0502020204030204" pitchFamily="34" charset="0"/>
              </a:rPr>
              <a:t>Result: A positive impact to both citizens and state employees.</a:t>
            </a:r>
          </a:p>
        </p:txBody>
      </p:sp>
      <p:graphicFrame>
        <p:nvGraphicFramePr>
          <p:cNvPr id="4" name="Object 3" descr="Accessibility Champion">
            <a:extLst>
              <a:ext uri="{FF2B5EF4-FFF2-40B4-BE49-F238E27FC236}">
                <a16:creationId xmlns:a16="http://schemas.microsoft.com/office/drawing/2014/main" id="{E0B92734-9EE1-5089-9199-FE526F1F3A49}"/>
              </a:ext>
            </a:extLst>
          </p:cNvPr>
          <p:cNvGraphicFramePr>
            <a:graphicFrameLocks noChangeAspect="1"/>
          </p:cNvGraphicFramePr>
          <p:nvPr>
            <p:extLst>
              <p:ext uri="{D42A27DB-BD31-4B8C-83A1-F6EECF244321}">
                <p14:modId xmlns:p14="http://schemas.microsoft.com/office/powerpoint/2010/main" val="3125234649"/>
              </p:ext>
            </p:extLst>
          </p:nvPr>
        </p:nvGraphicFramePr>
        <p:xfrm>
          <a:off x="1521943" y="5165241"/>
          <a:ext cx="3431522" cy="3699106"/>
        </p:xfrm>
        <a:graphic>
          <a:graphicData uri="http://schemas.openxmlformats.org/presentationml/2006/ole">
            <mc:AlternateContent xmlns:mc="http://schemas.openxmlformats.org/markup-compatibility/2006">
              <mc:Choice xmlns:v="urn:schemas-microsoft-com:vml" Requires="v">
                <p:oleObj r:id="rId3" imgW="10546222" imgH="11371695" progId="">
                  <p:embed/>
                </p:oleObj>
              </mc:Choice>
              <mc:Fallback>
                <p:oleObj r:id="rId3" imgW="10546222" imgH="11371695" progId="">
                  <p:embed/>
                  <p:pic>
                    <p:nvPicPr>
                      <p:cNvPr id="4" name="Object 3">
                        <a:extLst>
                          <a:ext uri="{FF2B5EF4-FFF2-40B4-BE49-F238E27FC236}">
                            <a16:creationId xmlns:a16="http://schemas.microsoft.com/office/drawing/2014/main" id="{17D4354F-86DF-4237-816A-118C5C9EA02A}"/>
                          </a:ext>
                        </a:extLst>
                      </p:cNvPr>
                      <p:cNvPicPr/>
                      <p:nvPr/>
                    </p:nvPicPr>
                    <p:blipFill>
                      <a:blip r:embed="rId4"/>
                      <a:stretch>
                        <a:fillRect/>
                      </a:stretch>
                    </p:blipFill>
                    <p:spPr>
                      <a:xfrm>
                        <a:off x="1521943" y="5165241"/>
                        <a:ext cx="3431522" cy="3699106"/>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9C81CB7-F30F-C0EA-8A5D-7D6E2F4B760C}"/>
              </a:ext>
            </a:extLst>
          </p:cNvPr>
          <p:cNvSpPr txBox="1"/>
          <p:nvPr/>
        </p:nvSpPr>
        <p:spPr>
          <a:xfrm>
            <a:off x="5782949" y="5058085"/>
            <a:ext cx="11757661" cy="3525902"/>
          </a:xfrm>
          <a:prstGeom prst="rect">
            <a:avLst/>
          </a:prstGeom>
          <a:noFill/>
        </p:spPr>
        <p:txBody>
          <a:bodyPr wrap="square">
            <a:spAutoFit/>
          </a:bodyPr>
          <a:lstStyle/>
          <a:p>
            <a:pPr>
              <a:lnSpc>
                <a:spcPct val="120000"/>
              </a:lnSpc>
              <a:spcAft>
                <a:spcPts val="1200"/>
              </a:spcAft>
              <a:buClr>
                <a:srgbClr val="B99869"/>
              </a:buClr>
              <a:buSzPct val="125000"/>
            </a:pPr>
            <a:r>
              <a:rPr lang="en-US" sz="3600" b="1" dirty="0">
                <a:solidFill>
                  <a:srgbClr val="2E3E4B"/>
                </a:solidFill>
                <a:latin typeface="Calibri" panose="020F0502020204030204" pitchFamily="34" charset="0"/>
                <a:ea typeface="Calibri" panose="020F0502020204030204" pitchFamily="34" charset="0"/>
                <a:cs typeface="Calibri" panose="020F0502020204030204" pitchFamily="34" charset="0"/>
              </a:rPr>
              <a:t>Agency Digital Accessibility Questions? </a:t>
            </a:r>
            <a:br>
              <a:rPr lang="en-US" sz="3600" b="1" dirty="0">
                <a:solidFill>
                  <a:srgbClr val="2E3E4B"/>
                </a:solidFill>
                <a:latin typeface="Calibri" panose="020F0502020204030204" pitchFamily="34" charset="0"/>
                <a:ea typeface="Calibri" panose="020F0502020204030204" pitchFamily="34" charset="0"/>
                <a:cs typeface="Calibri" panose="020F0502020204030204" pitchFamily="34" charset="0"/>
              </a:rPr>
            </a:br>
            <a:r>
              <a:rPr lang="en-US" sz="3600" dirty="0">
                <a:solidFill>
                  <a:srgbClr val="2E3E4B"/>
                </a:solidFill>
                <a:latin typeface="Calibri" panose="020F0502020204030204" pitchFamily="34" charset="0"/>
                <a:ea typeface="Calibri" panose="020F0502020204030204" pitchFamily="34" charset="0"/>
                <a:cs typeface="Calibri" panose="020F0502020204030204" pitchFamily="34" charset="0"/>
              </a:rPr>
              <a:t>Contact your agency digital accessibility coordinator </a:t>
            </a:r>
            <a:br>
              <a:rPr lang="en-US" sz="3600" dirty="0">
                <a:solidFill>
                  <a:srgbClr val="2E3E4B"/>
                </a:solidFill>
                <a:latin typeface="Calibri" panose="020F0502020204030204" pitchFamily="34" charset="0"/>
                <a:ea typeface="Calibri" panose="020F0502020204030204" pitchFamily="34" charset="0"/>
                <a:cs typeface="Calibri" panose="020F0502020204030204" pitchFamily="34" charset="0"/>
              </a:rPr>
            </a:br>
            <a:r>
              <a:rPr lang="en-US" sz="3600" dirty="0">
                <a:solidFill>
                  <a:srgbClr val="2E3E4B"/>
                </a:solidFill>
                <a:latin typeface="Calibri" panose="020F0502020204030204" pitchFamily="34" charset="0"/>
                <a:ea typeface="Calibri" panose="020F0502020204030204" pitchFamily="34" charset="0"/>
                <a:cs typeface="Calibri" panose="020F0502020204030204" pitchFamily="34" charset="0"/>
              </a:rPr>
              <a:t>(see toolkit page)</a:t>
            </a:r>
          </a:p>
          <a:p>
            <a:pPr>
              <a:lnSpc>
                <a:spcPct val="120000"/>
              </a:lnSpc>
              <a:spcAft>
                <a:spcPts val="1200"/>
              </a:spcAft>
              <a:buClr>
                <a:srgbClr val="B99869"/>
              </a:buClr>
              <a:buSzPct val="125000"/>
            </a:pPr>
            <a:r>
              <a:rPr lang="en-US" sz="3600" b="1" dirty="0">
                <a:solidFill>
                  <a:srgbClr val="2E3E4B"/>
                </a:solidFill>
                <a:latin typeface="Calibri" panose="020F0502020204030204" pitchFamily="34" charset="0"/>
                <a:ea typeface="Calibri" panose="020F0502020204030204" pitchFamily="34" charset="0"/>
                <a:cs typeface="Calibri" panose="020F0502020204030204" pitchFamily="34" charset="0"/>
              </a:rPr>
              <a:t>General Accessibility Questions? </a:t>
            </a:r>
            <a:r>
              <a:rPr lang="en-US" sz="3600" dirty="0">
                <a:solidFill>
                  <a:srgbClr val="2E3E4B"/>
                </a:solidFill>
                <a:latin typeface="Calibri" panose="020F0502020204030204" pitchFamily="34" charset="0"/>
                <a:ea typeface="Calibri" panose="020F0502020204030204" pitchFamily="34" charset="0"/>
                <a:cs typeface="Calibri" panose="020F0502020204030204" pitchFamily="34" charset="0"/>
                <a:hlinkClick r:id="rId5"/>
              </a:rPr>
              <a:t>oa.digital.accessibility@oa.mo.gov</a:t>
            </a:r>
            <a:r>
              <a:rPr lang="en-US" sz="3600" dirty="0">
                <a:solidFill>
                  <a:srgbClr val="2E3E4B"/>
                </a:solidFill>
                <a:latin typeface="Calibri" panose="020F0502020204030204" pitchFamily="34" charset="0"/>
                <a:ea typeface="Calibri" panose="020F0502020204030204" pitchFamily="34" charset="0"/>
                <a:cs typeface="Calibri" panose="020F0502020204030204" pitchFamily="34" charset="0"/>
              </a:rPr>
              <a:t> </a:t>
            </a:r>
          </a:p>
        </p:txBody>
      </p:sp>
      <p:grpSp>
        <p:nvGrpSpPr>
          <p:cNvPr id="160" name="Dots">
            <a:extLst>
              <a:ext uri="{FF2B5EF4-FFF2-40B4-BE49-F238E27FC236}">
                <a16:creationId xmlns:a16="http://schemas.microsoft.com/office/drawing/2014/main" id="{02B27EE4-F6B0-2D5E-2C80-1A0A6B4029EA}"/>
              </a:ext>
              <a:ext uri="{C183D7F6-B498-43B3-948B-1728B52AA6E4}">
                <adec:decorative xmlns:adec="http://schemas.microsoft.com/office/drawing/2017/decorative" val="1"/>
              </a:ext>
            </a:extLst>
          </p:cNvPr>
          <p:cNvGrpSpPr/>
          <p:nvPr/>
        </p:nvGrpSpPr>
        <p:grpSpPr>
          <a:xfrm>
            <a:off x="1104899" y="2399544"/>
            <a:ext cx="1501141" cy="250009"/>
            <a:chOff x="1027337" y="6413043"/>
            <a:chExt cx="1883814" cy="313742"/>
          </a:xfrm>
        </p:grpSpPr>
        <p:sp>
          <p:nvSpPr>
            <p:cNvPr id="161" name="Oval 160">
              <a:extLst>
                <a:ext uri="{FF2B5EF4-FFF2-40B4-BE49-F238E27FC236}">
                  <a16:creationId xmlns:a16="http://schemas.microsoft.com/office/drawing/2014/main" id="{860D9EDB-04D9-7DF5-4193-C820265B74FF}"/>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2" name="Oval 161">
              <a:extLst>
                <a:ext uri="{FF2B5EF4-FFF2-40B4-BE49-F238E27FC236}">
                  <a16:creationId xmlns:a16="http://schemas.microsoft.com/office/drawing/2014/main" id="{A9346DBA-2C85-C496-F01D-FDDF9C2B1391}"/>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3" name="Oval 162">
              <a:extLst>
                <a:ext uri="{FF2B5EF4-FFF2-40B4-BE49-F238E27FC236}">
                  <a16:creationId xmlns:a16="http://schemas.microsoft.com/office/drawing/2014/main" id="{3B0400A9-5D25-8BA5-E89A-D235920CCEE3}"/>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4" name="Oval 163">
              <a:extLst>
                <a:ext uri="{FF2B5EF4-FFF2-40B4-BE49-F238E27FC236}">
                  <a16:creationId xmlns:a16="http://schemas.microsoft.com/office/drawing/2014/main" id="{0BF6197A-240A-59D1-9952-0565F247C1C9}"/>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pic>
        <p:nvPicPr>
          <p:cNvPr id="7" name="Picture 6" descr="Missouri Assistive Technology">
            <a:extLst>
              <a:ext uri="{FF2B5EF4-FFF2-40B4-BE49-F238E27FC236}">
                <a16:creationId xmlns:a16="http://schemas.microsoft.com/office/drawing/2014/main" id="{88D82980-E086-A2B7-52D7-F468A6094170}"/>
              </a:ext>
            </a:extLst>
          </p:cNvPr>
          <p:cNvPicPr>
            <a:picLocks noChangeAspect="1"/>
          </p:cNvPicPr>
          <p:nvPr/>
        </p:nvPicPr>
        <p:blipFill>
          <a:blip r:embed="rId6"/>
          <a:stretch>
            <a:fillRect/>
          </a:stretch>
        </p:blipFill>
        <p:spPr>
          <a:xfrm>
            <a:off x="12568302" y="8898213"/>
            <a:ext cx="1099283" cy="1017751"/>
          </a:xfrm>
          <a:prstGeom prst="rect">
            <a:avLst/>
          </a:prstGeom>
        </p:spPr>
      </p:pic>
      <p:pic>
        <p:nvPicPr>
          <p:cNvPr id="6" name="Extended Logo">
            <a:extLst>
              <a:ext uri="{FF2B5EF4-FFF2-40B4-BE49-F238E27FC236}">
                <a16:creationId xmlns:a16="http://schemas.microsoft.com/office/drawing/2014/main" id="{76738024-FACB-71BD-3365-08FB5A1C465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877200" y="8968551"/>
            <a:ext cx="3996871" cy="882025"/>
          </a:xfrm>
          <a:prstGeom prst="rect">
            <a:avLst/>
          </a:prstGeom>
        </p:spPr>
      </p:pic>
    </p:spTree>
    <p:extLst>
      <p:ext uri="{BB962C8B-B14F-4D97-AF65-F5344CB8AC3E}">
        <p14:creationId xmlns:p14="http://schemas.microsoft.com/office/powerpoint/2010/main" val="198649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p:nvSpPr>
          <p:cNvPr id="165" name="Heade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Think About the Impact…</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2" name="Body Copy">
            <a:extLst>
              <a:ext uri="{FF2B5EF4-FFF2-40B4-BE49-F238E27FC236}">
                <a16:creationId xmlns:a16="http://schemas.microsoft.com/office/drawing/2014/main" id="{7E88C9F5-095D-E798-1C98-A44F265007DA}"/>
              </a:ext>
            </a:extLst>
          </p:cNvPr>
          <p:cNvSpPr txBox="1"/>
          <p:nvPr/>
        </p:nvSpPr>
        <p:spPr>
          <a:xfrm>
            <a:off x="1028699" y="3299006"/>
            <a:ext cx="9700261" cy="6848029"/>
          </a:xfrm>
          <a:prstGeom prst="rect">
            <a:avLst/>
          </a:prstGeom>
          <a:noFill/>
          <a:ln>
            <a:noFill/>
          </a:ln>
        </p:spPr>
        <p:txBody>
          <a:bodyPr spcFirstLastPara="1" wrap="square" lIns="0" tIns="0" rIns="0" bIns="0" anchor="t" anchorCtr="0">
            <a:spAutoFit/>
          </a:bodyPr>
          <a:lstStyle/>
          <a:p>
            <a:pPr marL="571500" indent="-571500">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If you were to exclude 1.5 million Missouri citizens from accessing websites, it would be like blocking access to Kansas City and the surrounding area (20 total counties).</a:t>
            </a:r>
          </a:p>
          <a:p>
            <a:pPr marL="36900" indent="0">
              <a:buNone/>
            </a:pPr>
            <a:br>
              <a:rPr lang="en-US" sz="2800">
                <a:latin typeface="Calibri" panose="020F0502020204030204" pitchFamily="34" charset="0"/>
                <a:ea typeface="Calibri" panose="020F0502020204030204" pitchFamily="34" charset="0"/>
                <a:cs typeface="Calibri" panose="020F0502020204030204" pitchFamily="34" charset="0"/>
              </a:rPr>
            </a:b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36900" indent="0">
              <a:buNone/>
            </a:pPr>
            <a:r>
              <a:rPr lang="en-US" sz="2400">
                <a:latin typeface="Calibri" panose="020F0502020204030204" pitchFamily="34" charset="0"/>
                <a:ea typeface="Calibri" panose="020F0502020204030204" pitchFamily="34" charset="0"/>
                <a:cs typeface="Calibri" panose="020F0502020204030204" pitchFamily="34" charset="0"/>
              </a:rPr>
              <a:t>Data from: </a:t>
            </a:r>
            <a:r>
              <a:rPr lang="en-US" sz="2800">
                <a:latin typeface="Calibri" panose="020F0502020204030204" pitchFamily="34" charset="0"/>
                <a:ea typeface="Calibri" panose="020F0502020204030204" pitchFamily="34" charset="0"/>
                <a:cs typeface="Calibri" panose="020F0502020204030204" pitchFamily="34" charset="0"/>
                <a:hlinkClick r:id="rId3"/>
              </a:rPr>
              <a:t>CDC Disability and Health Data Systems</a:t>
            </a:r>
            <a:endParaRPr lang="en-US" sz="2800">
              <a:latin typeface="Calibri" panose="020F0502020204030204" pitchFamily="34" charset="0"/>
              <a:ea typeface="Calibri" panose="020F0502020204030204" pitchFamily="34" charset="0"/>
              <a:cs typeface="Calibri" panose="020F0502020204030204" pitchFamily="34" charset="0"/>
            </a:endParaRP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graphicFrame>
        <p:nvGraphicFramePr>
          <p:cNvPr id="8" name="Object 7" descr="Map of color Missouri state counties with 20 counties in the Western/Central part of the state in white to highlight the number of citizens who could be excluded from an accessible website.">
            <a:extLst>
              <a:ext uri="{FF2B5EF4-FFF2-40B4-BE49-F238E27FC236}">
                <a16:creationId xmlns:a16="http://schemas.microsoft.com/office/drawing/2014/main" id="{749FDA6A-B8B9-2384-853C-F27DCEEC6E1A}"/>
              </a:ext>
            </a:extLst>
          </p:cNvPr>
          <p:cNvGraphicFramePr>
            <a:graphicFrameLocks noChangeAspect="1"/>
          </p:cNvGraphicFramePr>
          <p:nvPr>
            <p:extLst>
              <p:ext uri="{D42A27DB-BD31-4B8C-83A1-F6EECF244321}">
                <p14:modId xmlns:p14="http://schemas.microsoft.com/office/powerpoint/2010/main" val="235561898"/>
              </p:ext>
            </p:extLst>
          </p:nvPr>
        </p:nvGraphicFramePr>
        <p:xfrm>
          <a:off x="11184438" y="3299006"/>
          <a:ext cx="6485650" cy="5626722"/>
        </p:xfrm>
        <a:graphic>
          <a:graphicData uri="http://schemas.openxmlformats.org/presentationml/2006/ole">
            <mc:AlternateContent xmlns:mc="http://schemas.openxmlformats.org/markup-compatibility/2006">
              <mc:Choice xmlns:v="urn:schemas-microsoft-com:vml" Requires="v">
                <p:oleObj r:id="rId4" imgW="33754119" imgH="29282529" progId="">
                  <p:embed/>
                </p:oleObj>
              </mc:Choice>
              <mc:Fallback>
                <p:oleObj r:id="rId4" imgW="33754119" imgH="29282529" progId="">
                  <p:embed/>
                  <p:pic>
                    <p:nvPicPr>
                      <p:cNvPr id="8" name="Object 7" descr="Map of color Missouri state counties with 20 counties in the Western/Central part of the state in white to highlight the number of citizens who could be excluded from an accessible website.">
                        <a:extLst>
                          <a:ext uri="{FF2B5EF4-FFF2-40B4-BE49-F238E27FC236}">
                            <a16:creationId xmlns:a16="http://schemas.microsoft.com/office/drawing/2014/main" id="{749FDA6A-B8B9-2384-853C-F27DCEEC6E1A}"/>
                          </a:ext>
                        </a:extLst>
                      </p:cNvPr>
                      <p:cNvPicPr/>
                      <p:nvPr/>
                    </p:nvPicPr>
                    <p:blipFill>
                      <a:blip r:embed="rId5"/>
                      <a:stretch>
                        <a:fillRect/>
                      </a:stretch>
                    </p:blipFill>
                    <p:spPr>
                      <a:xfrm>
                        <a:off x="11184438" y="3299006"/>
                        <a:ext cx="6485650" cy="5626722"/>
                      </a:xfrm>
                      <a:prstGeom prst="rect">
                        <a:avLst/>
                      </a:prstGeom>
                    </p:spPr>
                  </p:pic>
                </p:oleObj>
              </mc:Fallback>
            </mc:AlternateContent>
          </a:graphicData>
        </a:graphic>
      </p:graphicFrame>
      <p:grpSp>
        <p:nvGrpSpPr>
          <p:cNvPr id="9" name="Dots">
            <a:extLst>
              <a:ext uri="{FF2B5EF4-FFF2-40B4-BE49-F238E27FC236}">
                <a16:creationId xmlns:a16="http://schemas.microsoft.com/office/drawing/2014/main" id="{1B0E3DDF-DA44-E734-29A0-5CC8BD5143F5}"/>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0" name="Oval 9">
              <a:extLst>
                <a:ext uri="{FF2B5EF4-FFF2-40B4-BE49-F238E27FC236}">
                  <a16:creationId xmlns:a16="http://schemas.microsoft.com/office/drawing/2014/main" id="{8452D04D-6682-F2A7-36AD-D8939F9D04A4}"/>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val 10">
              <a:extLst>
                <a:ext uri="{FF2B5EF4-FFF2-40B4-BE49-F238E27FC236}">
                  <a16:creationId xmlns:a16="http://schemas.microsoft.com/office/drawing/2014/main" id="{F80A9A46-1C31-F047-4C8D-4E5594508C8D}"/>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Oval 11">
              <a:extLst>
                <a:ext uri="{FF2B5EF4-FFF2-40B4-BE49-F238E27FC236}">
                  <a16:creationId xmlns:a16="http://schemas.microsoft.com/office/drawing/2014/main" id="{CBD7B43C-4BAC-8CBC-2D50-79022C8243F4}"/>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Oval 12">
              <a:extLst>
                <a:ext uri="{FF2B5EF4-FFF2-40B4-BE49-F238E27FC236}">
                  <a16:creationId xmlns:a16="http://schemas.microsoft.com/office/drawing/2014/main" id="{74719F05-02EC-5C7E-E4EB-847DAC81993D}"/>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8E26845B-029D-EF63-F158-ED4DDE12F91C}"/>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3A9CD155-E3CF-F399-274F-4BE0E5B30416}"/>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Disability Types</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sp>
        <p:nvSpPr>
          <p:cNvPr id="9" name="Content Placeholder 1">
            <a:extLst>
              <a:ext uri="{FF2B5EF4-FFF2-40B4-BE49-F238E27FC236}">
                <a16:creationId xmlns:a16="http://schemas.microsoft.com/office/drawing/2014/main" id="{673C1748-E901-C6D6-AA76-D69F17CA5C91}"/>
              </a:ext>
            </a:extLst>
          </p:cNvPr>
          <p:cNvSpPr txBox="1">
            <a:spLocks/>
          </p:cNvSpPr>
          <p:nvPr/>
        </p:nvSpPr>
        <p:spPr>
          <a:xfrm>
            <a:off x="3154679" y="3108961"/>
            <a:ext cx="14104619" cy="6751320"/>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sz="2400" b="1">
                <a:latin typeface="Calibri" panose="020F0502020204030204" pitchFamily="34" charset="0"/>
                <a:ea typeface="Calibri" panose="020F0502020204030204" pitchFamily="34" charset="0"/>
                <a:cs typeface="Calibri" panose="020F0502020204030204" pitchFamily="34" charset="0"/>
              </a:rPr>
            </a:br>
            <a:endParaRPr lang="en-US" sz="2400" b="1">
              <a:latin typeface="Calibri" panose="020F0502020204030204" pitchFamily="34" charset="0"/>
              <a:ea typeface="Calibri" panose="020F0502020204030204" pitchFamily="34" charset="0"/>
              <a:cs typeface="Calibri" panose="020F0502020204030204" pitchFamily="34" charset="0"/>
            </a:endParaRPr>
          </a:p>
          <a:p>
            <a:pPr marL="1085850" indent="-1047750">
              <a:lnSpc>
                <a:spcPct val="120000"/>
              </a:lnSpc>
            </a:pPr>
            <a:r>
              <a:rPr lang="en-US" sz="3600">
                <a:latin typeface="Calibri" panose="020F0502020204030204" pitchFamily="34" charset="0"/>
                <a:ea typeface="Calibri" panose="020F0502020204030204" pitchFamily="34" charset="0"/>
                <a:cs typeface="Calibri" panose="020F0502020204030204" pitchFamily="34" charset="0"/>
              </a:rPr>
              <a:t>Visual Impairments </a:t>
            </a:r>
            <a:br>
              <a:rPr lang="en-US" sz="3600">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Blind, Low Vision, Colorblind, Glasses/Contact Users</a:t>
            </a:r>
          </a:p>
          <a:p>
            <a:pPr marL="1085850" indent="-1047750">
              <a:lnSpc>
                <a:spcPct val="120000"/>
              </a:lnSpc>
            </a:pPr>
            <a:r>
              <a:rPr lang="en-US" sz="3600">
                <a:latin typeface="Calibri" panose="020F0502020204030204" pitchFamily="34" charset="0"/>
                <a:ea typeface="Calibri" panose="020F0502020204030204" pitchFamily="34" charset="0"/>
                <a:cs typeface="Calibri" panose="020F0502020204030204" pitchFamily="34" charset="0"/>
              </a:rPr>
              <a:t>Hearing Impairments </a:t>
            </a:r>
            <a:br>
              <a:rPr lang="en-US" sz="3600">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Deaf, Hard of Hearing, Hearing Aid Users</a:t>
            </a:r>
          </a:p>
          <a:p>
            <a:pPr marL="1085850" indent="-1047750">
              <a:lnSpc>
                <a:spcPct val="120000"/>
              </a:lnSpc>
            </a:pPr>
            <a:r>
              <a:rPr lang="en-US" sz="3600">
                <a:latin typeface="Calibri" panose="020F0502020204030204" pitchFamily="34" charset="0"/>
                <a:ea typeface="Calibri" panose="020F0502020204030204" pitchFamily="34" charset="0"/>
                <a:cs typeface="Calibri" panose="020F0502020204030204" pitchFamily="34" charset="0"/>
              </a:rPr>
              <a:t>Motor Disabilities </a:t>
            </a:r>
            <a:br>
              <a:rPr lang="en-US" sz="3600">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Physical Weakness/Limitation</a:t>
            </a:r>
          </a:p>
          <a:p>
            <a:pPr marL="1085850" indent="-1047750">
              <a:lnSpc>
                <a:spcPct val="120000"/>
              </a:lnSpc>
            </a:pPr>
            <a:r>
              <a:rPr lang="en-US" sz="3600">
                <a:latin typeface="Calibri" panose="020F0502020204030204" pitchFamily="34" charset="0"/>
                <a:ea typeface="Calibri" panose="020F0502020204030204" pitchFamily="34" charset="0"/>
                <a:cs typeface="Calibri" panose="020F0502020204030204" pitchFamily="34" charset="0"/>
              </a:rPr>
              <a:t>Cognitive/Learning Disabilities </a:t>
            </a:r>
            <a:br>
              <a:rPr lang="en-US" sz="3600">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Affects Processing of Information</a:t>
            </a:r>
          </a:p>
          <a:p>
            <a:endParaRPr lang="en-US" b="1">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114486AA-3D2D-47BB-BDA0-976587F42100}"/>
              </a:ext>
              <a:ext uri="{C183D7F6-B498-43B3-948B-1728B52AA6E4}">
                <adec:decorative xmlns:adec="http://schemas.microsoft.com/office/drawing/2017/decorative" val="1"/>
              </a:ext>
            </a:extLst>
          </p:cNvPr>
          <p:cNvGrpSpPr/>
          <p:nvPr/>
        </p:nvGrpSpPr>
        <p:grpSpPr>
          <a:xfrm>
            <a:off x="1737360" y="4015741"/>
            <a:ext cx="1251353" cy="4320540"/>
            <a:chOff x="1222272" y="4583289"/>
            <a:chExt cx="1069756" cy="3308422"/>
          </a:xfrm>
        </p:grpSpPr>
        <p:pic>
          <p:nvPicPr>
            <p:cNvPr id="10" name="Picture 9">
              <a:extLst>
                <a:ext uri="{FF2B5EF4-FFF2-40B4-BE49-F238E27FC236}">
                  <a16:creationId xmlns:a16="http://schemas.microsoft.com/office/drawing/2014/main" id="{8103E104-959F-4850-AE71-DEBA774C8F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2272" y="7130132"/>
              <a:ext cx="1063354" cy="761579"/>
            </a:xfrm>
            <a:prstGeom prst="rect">
              <a:avLst/>
            </a:prstGeom>
          </p:spPr>
        </p:pic>
        <p:pic>
          <p:nvPicPr>
            <p:cNvPr id="11" name="Picture 10">
              <a:extLst>
                <a:ext uri="{FF2B5EF4-FFF2-40B4-BE49-F238E27FC236}">
                  <a16:creationId xmlns:a16="http://schemas.microsoft.com/office/drawing/2014/main" id="{D23EDF58-D11B-C278-8D88-C28E972E82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28674" y="5427889"/>
              <a:ext cx="1063354" cy="690928"/>
            </a:xfrm>
            <a:prstGeom prst="rect">
              <a:avLst/>
            </a:prstGeom>
          </p:spPr>
        </p:pic>
        <p:pic>
          <p:nvPicPr>
            <p:cNvPr id="12" name="Picture 11">
              <a:extLst>
                <a:ext uri="{FF2B5EF4-FFF2-40B4-BE49-F238E27FC236}">
                  <a16:creationId xmlns:a16="http://schemas.microsoft.com/office/drawing/2014/main" id="{2ABC36A6-410E-56FF-28F6-B8CFCFABA20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28674" y="4583289"/>
              <a:ext cx="1063354" cy="700464"/>
            </a:xfrm>
            <a:prstGeom prst="rect">
              <a:avLst/>
            </a:prstGeom>
          </p:spPr>
        </p:pic>
        <p:pic>
          <p:nvPicPr>
            <p:cNvPr id="13" name="Picture 12">
              <a:extLst>
                <a:ext uri="{FF2B5EF4-FFF2-40B4-BE49-F238E27FC236}">
                  <a16:creationId xmlns:a16="http://schemas.microsoft.com/office/drawing/2014/main" id="{8143A862-561C-A930-8810-4B4F146291D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22272" y="6271918"/>
              <a:ext cx="1063354" cy="717548"/>
            </a:xfrm>
            <a:prstGeom prst="rect">
              <a:avLst/>
            </a:prstGeom>
          </p:spPr>
        </p:pic>
      </p:grpSp>
      <p:grpSp>
        <p:nvGrpSpPr>
          <p:cNvPr id="15" name="Dots">
            <a:extLst>
              <a:ext uri="{FF2B5EF4-FFF2-40B4-BE49-F238E27FC236}">
                <a16:creationId xmlns:a16="http://schemas.microsoft.com/office/drawing/2014/main" id="{A032DFB2-8C70-1E6B-537C-7E5C3F6144CA}"/>
              </a:ext>
              <a:ext uri="{C183D7F6-B498-43B3-948B-1728B52AA6E4}">
                <adec:decorative xmlns:adec="http://schemas.microsoft.com/office/drawing/2017/decorative" val="1"/>
              </a:ext>
            </a:extLst>
          </p:cNvPr>
          <p:cNvGrpSpPr/>
          <p:nvPr/>
        </p:nvGrpSpPr>
        <p:grpSpPr>
          <a:xfrm>
            <a:off x="1104899" y="2400436"/>
            <a:ext cx="1501141" cy="250009"/>
            <a:chOff x="1027337" y="6413043"/>
            <a:chExt cx="1883814" cy="313742"/>
          </a:xfrm>
        </p:grpSpPr>
        <p:sp>
          <p:nvSpPr>
            <p:cNvPr id="16" name="Oval 15">
              <a:extLst>
                <a:ext uri="{FF2B5EF4-FFF2-40B4-BE49-F238E27FC236}">
                  <a16:creationId xmlns:a16="http://schemas.microsoft.com/office/drawing/2014/main" id="{D52355C4-E01A-3F97-8857-7FEDAEA186D6}"/>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Oval 16">
              <a:extLst>
                <a:ext uri="{FF2B5EF4-FFF2-40B4-BE49-F238E27FC236}">
                  <a16:creationId xmlns:a16="http://schemas.microsoft.com/office/drawing/2014/main" id="{FD43A36D-94E1-5CF1-754C-66A4B14F19D3}"/>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8" name="Oval 17">
              <a:extLst>
                <a:ext uri="{FF2B5EF4-FFF2-40B4-BE49-F238E27FC236}">
                  <a16:creationId xmlns:a16="http://schemas.microsoft.com/office/drawing/2014/main" id="{CB3246B9-66BF-19FC-8EB5-94BD47B97AD8}"/>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9" name="Oval 18">
              <a:extLst>
                <a:ext uri="{FF2B5EF4-FFF2-40B4-BE49-F238E27FC236}">
                  <a16:creationId xmlns:a16="http://schemas.microsoft.com/office/drawing/2014/main" id="{9D94237D-77CD-CA25-1081-473461F6FA05}"/>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301752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a:extLst>
            <a:ext uri="{FF2B5EF4-FFF2-40B4-BE49-F238E27FC236}">
              <a16:creationId xmlns:a16="http://schemas.microsoft.com/office/drawing/2014/main" id="{95B1BFB3-4524-EDBB-C6FD-D77EF8AA1AEC}"/>
            </a:ext>
          </a:extLst>
        </p:cNvPr>
        <p:cNvGrpSpPr/>
        <p:nvPr/>
      </p:nvGrpSpPr>
      <p:grpSpPr>
        <a:xfrm>
          <a:off x="0" y="0"/>
          <a:ext cx="0" cy="0"/>
          <a:chOff x="0" y="0"/>
          <a:chExt cx="0" cy="0"/>
        </a:xfrm>
      </p:grpSpPr>
      <p:sp>
        <p:nvSpPr>
          <p:cNvPr id="165" name="Header">
            <a:extLst>
              <a:ext uri="{FF2B5EF4-FFF2-40B4-BE49-F238E27FC236}">
                <a16:creationId xmlns:a16="http://schemas.microsoft.com/office/drawing/2014/main" id="{7E6E30D5-4539-6358-8CE5-E739C6836097}"/>
              </a:ext>
            </a:extLst>
          </p:cNvPr>
          <p:cNvSpPr txBox="1">
            <a:spLocks noGrp="1"/>
          </p:cNvSpPr>
          <p:nvPr>
            <p:ph type="title" idx="4294967295"/>
          </p:nvPr>
        </p:nvSpPr>
        <p:spPr>
          <a:xfrm>
            <a:off x="1028699" y="1388787"/>
            <a:ext cx="16230600" cy="101566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913D49"/>
                </a:solidFill>
                <a:effectLst/>
                <a:uLnTx/>
                <a:uFillTx/>
                <a:latin typeface="Aptos" panose="020B0004020202020204" pitchFamily="34" charset="0"/>
                <a:ea typeface="Inter"/>
                <a:cs typeface="Inter"/>
                <a:sym typeface="Inter"/>
              </a:rPr>
              <a:t>Cognitive &amp; Learning</a:t>
            </a:r>
            <a:endParaRPr kumimoji="0" lang="en-US" sz="1200" b="1" i="0" u="none" strike="noStrike" kern="0" cap="none" spc="0" normalizeH="0" baseline="0" noProof="0">
              <a:ln>
                <a:noFill/>
              </a:ln>
              <a:solidFill>
                <a:srgbClr val="913D49"/>
              </a:solidFill>
              <a:effectLst/>
              <a:uLnTx/>
              <a:uFillTx/>
              <a:latin typeface="Aptos" panose="020B0004020202020204" pitchFamily="34" charset="0"/>
              <a:ea typeface="Calibri" panose="020F0502020204030204" pitchFamily="34" charset="0"/>
              <a:cs typeface="Calibri" panose="020F0502020204030204" pitchFamily="34" charset="0"/>
              <a:sym typeface="Arial"/>
            </a:endParaRPr>
          </a:p>
        </p:txBody>
      </p:sp>
      <p:grpSp>
        <p:nvGrpSpPr>
          <p:cNvPr id="3" name="Dots">
            <a:extLst>
              <a:ext uri="{FF2B5EF4-FFF2-40B4-BE49-F238E27FC236}">
                <a16:creationId xmlns:a16="http://schemas.microsoft.com/office/drawing/2014/main" id="{6904919E-A06B-CC0D-BDB0-B4EF710DD6EB}"/>
              </a:ext>
              <a:ext uri="{C183D7F6-B498-43B3-948B-1728B52AA6E4}">
                <adec:decorative xmlns:adec="http://schemas.microsoft.com/office/drawing/2017/decorative" val="1"/>
              </a:ext>
            </a:extLst>
          </p:cNvPr>
          <p:cNvGrpSpPr/>
          <p:nvPr/>
        </p:nvGrpSpPr>
        <p:grpSpPr>
          <a:xfrm>
            <a:off x="1104899" y="2400436"/>
            <a:ext cx="1883814" cy="313742"/>
            <a:chOff x="1027337" y="6413043"/>
            <a:chExt cx="1883814" cy="313742"/>
          </a:xfrm>
        </p:grpSpPr>
        <p:sp>
          <p:nvSpPr>
            <p:cNvPr id="4" name="Oval 3">
              <a:extLst>
                <a:ext uri="{FF2B5EF4-FFF2-40B4-BE49-F238E27FC236}">
                  <a16:creationId xmlns:a16="http://schemas.microsoft.com/office/drawing/2014/main" id="{5C9D957C-2AFB-4DE6-7A12-57B46ADDAB81}"/>
                </a:ext>
              </a:extLst>
            </p:cNvPr>
            <p:cNvSpPr/>
            <p:nvPr/>
          </p:nvSpPr>
          <p:spPr>
            <a:xfrm>
              <a:off x="1027337" y="6413043"/>
              <a:ext cx="313742" cy="313742"/>
            </a:xfrm>
            <a:prstGeom prst="ellipse">
              <a:avLst/>
            </a:prstGeom>
            <a:solidFill>
              <a:srgbClr val="2E3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Oval 4">
              <a:extLst>
                <a:ext uri="{FF2B5EF4-FFF2-40B4-BE49-F238E27FC236}">
                  <a16:creationId xmlns:a16="http://schemas.microsoft.com/office/drawing/2014/main" id="{4A5B2A3A-AB49-C9AD-104F-8C47DD131023}"/>
                </a:ext>
              </a:extLst>
            </p:cNvPr>
            <p:cNvSpPr/>
            <p:nvPr/>
          </p:nvSpPr>
          <p:spPr>
            <a:xfrm>
              <a:off x="1550694" y="6413043"/>
              <a:ext cx="313742" cy="313742"/>
            </a:xfrm>
            <a:prstGeom prst="ellipse">
              <a:avLst/>
            </a:prstGeom>
            <a:solidFill>
              <a:srgbClr val="913D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Oval 5">
              <a:extLst>
                <a:ext uri="{FF2B5EF4-FFF2-40B4-BE49-F238E27FC236}">
                  <a16:creationId xmlns:a16="http://schemas.microsoft.com/office/drawing/2014/main" id="{88586DAE-EC32-6E60-2DD3-012594F99A1A}"/>
                </a:ext>
              </a:extLst>
            </p:cNvPr>
            <p:cNvSpPr/>
            <p:nvPr/>
          </p:nvSpPr>
          <p:spPr>
            <a:xfrm>
              <a:off x="2074051" y="6413043"/>
              <a:ext cx="313742" cy="313742"/>
            </a:xfrm>
            <a:prstGeom prst="ellipse">
              <a:avLst/>
            </a:prstGeom>
            <a:solidFill>
              <a:srgbClr val="B998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04D3360B-1BB6-D60C-1605-1410114C9AC7}"/>
                </a:ext>
              </a:extLst>
            </p:cNvPr>
            <p:cNvSpPr/>
            <p:nvPr/>
          </p:nvSpPr>
          <p:spPr>
            <a:xfrm>
              <a:off x="2597409" y="6413043"/>
              <a:ext cx="313742" cy="313742"/>
            </a:xfrm>
            <a:prstGeom prst="ellipse">
              <a:avLst/>
            </a:prstGeom>
            <a:solidFill>
              <a:srgbClr val="7A8A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2" name="Body Copy">
            <a:extLst>
              <a:ext uri="{FF2B5EF4-FFF2-40B4-BE49-F238E27FC236}">
                <a16:creationId xmlns:a16="http://schemas.microsoft.com/office/drawing/2014/main" id="{B525AA11-3BF7-7388-05CC-2EF3C8AE5AF4}"/>
              </a:ext>
            </a:extLst>
          </p:cNvPr>
          <p:cNvSpPr txBox="1"/>
          <p:nvPr/>
        </p:nvSpPr>
        <p:spPr>
          <a:xfrm>
            <a:off x="1028699" y="3299006"/>
            <a:ext cx="12778741" cy="5863144"/>
          </a:xfrm>
          <a:prstGeom prst="rect">
            <a:avLst/>
          </a:prstGeom>
          <a:noFill/>
          <a:ln>
            <a:noFill/>
          </a:ln>
        </p:spPr>
        <p:txBody>
          <a:bodyPr spcFirstLastPara="1" wrap="square" lIns="0" tIns="0" rIns="0" bIns="0" anchor="t" anchorCtr="0">
            <a:spAutoFit/>
          </a:bodyPr>
          <a:lstStyle/>
          <a:p>
            <a:pPr>
              <a:buClr>
                <a:srgbClr val="B99869"/>
              </a:buClr>
              <a:buSzPct val="125000"/>
            </a:pPr>
            <a:r>
              <a:rPr lang="en-US" sz="3600" b="1">
                <a:latin typeface="Calibri" panose="020F0502020204030204" pitchFamily="34" charset="0"/>
                <a:ea typeface="Calibri" panose="020F0502020204030204" pitchFamily="34" charset="0"/>
                <a:cs typeface="Calibri" panose="020F0502020204030204" pitchFamily="34" charset="0"/>
              </a:rPr>
              <a:t>Examples:</a:t>
            </a:r>
          </a:p>
          <a:p>
            <a:pPr marL="571500" indent="-571500">
              <a:lnSpc>
                <a:spcPct val="150000"/>
              </a:lnSpc>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Attention deficit hyperactivity disorder (ADHD) </a:t>
            </a:r>
          </a:p>
          <a:p>
            <a:pPr marL="571500" indent="-571500">
              <a:lnSpc>
                <a:spcPct val="150000"/>
              </a:lnSpc>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Autism		</a:t>
            </a:r>
          </a:p>
          <a:p>
            <a:pPr marL="571500" indent="-571500">
              <a:lnSpc>
                <a:spcPct val="150000"/>
              </a:lnSpc>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Dyslexia</a:t>
            </a:r>
          </a:p>
          <a:p>
            <a:pPr marL="571500" indent="-571500">
              <a:lnSpc>
                <a:spcPct val="150000"/>
              </a:lnSpc>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Learning disabilities like reading comprehension</a:t>
            </a:r>
          </a:p>
          <a:p>
            <a:pPr marL="571500" indent="-571500">
              <a:lnSpc>
                <a:spcPct val="150000"/>
              </a:lnSpc>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Brain injury</a:t>
            </a:r>
          </a:p>
          <a:p>
            <a:pPr marL="571500" indent="-571500">
              <a:lnSpc>
                <a:spcPct val="150000"/>
              </a:lnSpc>
              <a:buClr>
                <a:srgbClr val="B99869"/>
              </a:buClr>
              <a:buSzPct val="125000"/>
              <a:buFont typeface="Wingdings" panose="05000000000000000000" pitchFamily="2" charset="2"/>
              <a:buChar char="ü"/>
            </a:pPr>
            <a:r>
              <a:rPr lang="en-US" sz="3600">
                <a:latin typeface="Calibri" panose="020F0502020204030204" pitchFamily="34" charset="0"/>
                <a:ea typeface="Calibri" panose="020F0502020204030204" pitchFamily="34" charset="0"/>
                <a:cs typeface="Calibri" panose="020F0502020204030204" pitchFamily="34" charset="0"/>
              </a:rPr>
              <a:t>Aging</a:t>
            </a:r>
            <a:endParaRPr lang="en-US" sz="2800">
              <a:latin typeface="Calibri" panose="020F0502020204030204" pitchFamily="34" charset="0"/>
              <a:ea typeface="Calibri" panose="020F0502020204030204" pitchFamily="34" charset="0"/>
              <a:cs typeface="Calibri" panose="020F0502020204030204" pitchFamily="34" charset="0"/>
            </a:endParaRPr>
          </a:p>
          <a:p>
            <a:endParaRPr lang="en-US" sz="2100">
              <a:solidFill>
                <a:srgbClr val="1C303F"/>
              </a:solidFill>
              <a:latin typeface="Aptos" panose="020B000402020202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323B465-5ABA-E8DA-EF0C-6DA81BD5F357}"/>
              </a:ext>
              <a:ext uri="{C183D7F6-B498-43B3-948B-1728B52AA6E4}">
                <adec:decorative xmlns:adec="http://schemas.microsoft.com/office/drawing/2017/decorative" val="1"/>
              </a:ext>
            </a:extLst>
          </p:cNvPr>
          <p:cNvPicPr/>
          <p:nvPr/>
        </p:nvPicPr>
        <p:blipFill>
          <a:blip r:embed="rId3" cstate="print"/>
          <a:stretch>
            <a:fillRect/>
          </a:stretch>
        </p:blipFill>
        <p:spPr>
          <a:xfrm>
            <a:off x="13182600" y="3421380"/>
            <a:ext cx="4794885" cy="3444240"/>
          </a:xfrm>
          <a:prstGeom prst="rect">
            <a:avLst/>
          </a:prstGeom>
        </p:spPr>
      </p:pic>
    </p:spTree>
    <p:extLst>
      <p:ext uri="{BB962C8B-B14F-4D97-AF65-F5344CB8AC3E}">
        <p14:creationId xmlns:p14="http://schemas.microsoft.com/office/powerpoint/2010/main" val="2537997171"/>
      </p:ext>
    </p:extLst>
  </p:cSld>
  <p:clrMapOvr>
    <a:masterClrMapping/>
  </p:clrMapOvr>
</p:sld>
</file>

<file path=ppt/theme/theme1.xml><?xml version="1.0" encoding="utf-8"?>
<a:theme xmlns:a="http://schemas.openxmlformats.org/drawingml/2006/main" name="Professional Minimal Project Success Stor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FEB6DC2-2A53-F64C-9C9A-FE5549298C56}" vid="{CDD594D7-7F25-3E48-BF01-9E5D1CEF870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OA_Template</Template>
  <TotalTime>1414</TotalTime>
  <Words>9888</Words>
  <Application>Microsoft Office PowerPoint</Application>
  <PresentationFormat>Custom</PresentationFormat>
  <Paragraphs>852</Paragraphs>
  <Slides>68</Slides>
  <Notes>68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4" baseType="lpstr">
      <vt:lpstr>Wingdings 3</vt:lpstr>
      <vt:lpstr>Wingdings</vt:lpstr>
      <vt:lpstr>Wingdings,Sans-Serif</vt:lpstr>
      <vt:lpstr>Segoe UI</vt:lpstr>
      <vt:lpstr>Inter</vt:lpstr>
      <vt:lpstr>Arial</vt:lpstr>
      <vt:lpstr>Calibri</vt:lpstr>
      <vt:lpstr>Tahoma</vt:lpstr>
      <vt:lpstr>Trebuchet MS</vt:lpstr>
      <vt:lpstr>Inter</vt:lpstr>
      <vt:lpstr>Open Sans</vt:lpstr>
      <vt:lpstr>Aptos</vt:lpstr>
      <vt:lpstr>Consolas</vt:lpstr>
      <vt:lpstr>Symbol</vt:lpstr>
      <vt:lpstr>Professional Minimal Project Success Story</vt:lpstr>
      <vt:lpstr>Unknown</vt:lpstr>
      <vt:lpstr>Web Accessibility Awareness, Document &amp; Image Accessibility</vt:lpstr>
      <vt:lpstr>Target Audience for Course</vt:lpstr>
      <vt:lpstr>Agenda</vt:lpstr>
      <vt:lpstr>Module 1:  What is Web Accessibility  and Who Is It For?</vt:lpstr>
      <vt:lpstr>What is Web Accessibility?</vt:lpstr>
      <vt:lpstr>Who is  Web Accessibility  For?</vt:lpstr>
      <vt:lpstr>Think About the Impact…</vt:lpstr>
      <vt:lpstr>Disability Types</vt:lpstr>
      <vt:lpstr>Cognitive &amp; Learning</vt:lpstr>
      <vt:lpstr>Did You Know?</vt:lpstr>
      <vt:lpstr>Module 2  Assistive Technology  &amp; Examples</vt:lpstr>
      <vt:lpstr>What is Assistive Technology?</vt:lpstr>
      <vt:lpstr>Visual: Blind</vt:lpstr>
      <vt:lpstr>Visual: Low Vision</vt:lpstr>
      <vt:lpstr>Deaf &amp; Hard of Hearing</vt:lpstr>
      <vt:lpstr>Motor &amp; Physical Disabilities</vt:lpstr>
      <vt:lpstr>Cognitive &amp; Learning </vt:lpstr>
      <vt:lpstr>Cognitive &amp; Learning Tool Examples</vt:lpstr>
      <vt:lpstr>Module 3  Accessibility Law, Standards  and the POUR Concept</vt:lpstr>
      <vt:lpstr>Federal Laws</vt:lpstr>
      <vt:lpstr>Missouri State Law</vt:lpstr>
      <vt:lpstr>Missouri State Law</vt:lpstr>
      <vt:lpstr>Accessibility Principles</vt:lpstr>
      <vt:lpstr>Accessibility Principles</vt:lpstr>
      <vt:lpstr>Module 4  Document Accessibility Features</vt:lpstr>
      <vt:lpstr>Document Accessibility Features </vt:lpstr>
      <vt:lpstr>Text &amp; Color Contrast</vt:lpstr>
      <vt:lpstr>Non-Text Color Contrast</vt:lpstr>
      <vt:lpstr>Heading Structure</vt:lpstr>
      <vt:lpstr>Data Tables</vt:lpstr>
      <vt:lpstr>Descriptive Hyperlinks</vt:lpstr>
      <vt:lpstr>Document Properties - Title</vt:lpstr>
      <vt:lpstr>Microsoft Accessibility Assistant</vt:lpstr>
      <vt:lpstr>Plain Language</vt:lpstr>
      <vt:lpstr>Other Accessibility Tips </vt:lpstr>
      <vt:lpstr>Other Accessibility Tips </vt:lpstr>
      <vt:lpstr>Module 5  Image Accessibility</vt:lpstr>
      <vt:lpstr>Document Accessibility Features </vt:lpstr>
      <vt:lpstr>Types of Images</vt:lpstr>
      <vt:lpstr>Image Alternative Text (“Alt Text”)</vt:lpstr>
      <vt:lpstr>How Long Should Alt Text Be?</vt:lpstr>
      <vt:lpstr>Alt Text: Informative Images</vt:lpstr>
      <vt:lpstr>Alt Text: Decorative Images</vt:lpstr>
      <vt:lpstr>Alt Text: Complex Images</vt:lpstr>
      <vt:lpstr>Data Visualization Examples</vt:lpstr>
      <vt:lpstr>Data Visualization Examples</vt:lpstr>
      <vt:lpstr>Determine What to Include in Data Visualization Alt Text</vt:lpstr>
      <vt:lpstr>Determine What to Include in Data Visualization Alt Text</vt:lpstr>
      <vt:lpstr>Alt Text Examples – Graphs &amp; Charts</vt:lpstr>
      <vt:lpstr>Alt Text Examples – Flowcharts, Organizational Charts and Infographics</vt:lpstr>
      <vt:lpstr>Alt Text Examples – Static Directional and Regional Maps</vt:lpstr>
      <vt:lpstr>Use of Color </vt:lpstr>
      <vt:lpstr>Use of Color </vt:lpstr>
      <vt:lpstr>Keep Visualizations Understandable </vt:lpstr>
      <vt:lpstr>Charts and Graphs – Choose an Appropriate Type</vt:lpstr>
      <vt:lpstr>Charts and Graphs – Axes, Shapes and Labels</vt:lpstr>
      <vt:lpstr>Charts &amp; Graphs – Solutions for  Non-Text Contrast</vt:lpstr>
      <vt:lpstr>Charts &amp; Graphs – Solutions for  Non-Text Contrast</vt:lpstr>
      <vt:lpstr>Charts &amp; Graphs – Solutions for  Non-Text Contrast</vt:lpstr>
      <vt:lpstr>Charts &amp; Graphs – Solutions for  Non-Text Contrast</vt:lpstr>
      <vt:lpstr>Module 6  Summary, Next Steps  and Being  an Accessibility Champion</vt:lpstr>
      <vt:lpstr>Web Accessibility Benefits </vt:lpstr>
      <vt:lpstr>Web Accessibility Benefits </vt:lpstr>
      <vt:lpstr>Recap: What is Web Accessibility?</vt:lpstr>
      <vt:lpstr>How Can You Play a Part  in Web Accessibility? </vt:lpstr>
      <vt:lpstr>Accessibility:  Progress, Not Perfection</vt:lpstr>
      <vt:lpstr>Next Steps! Thank you.</vt:lpstr>
      <vt:lpstr>Thank YOU for your time</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Accessibility Awareness,</dc:title>
  <dc:creator>Strange, Lainie</dc:creator>
  <cp:lastModifiedBy>Strange, Lainie</cp:lastModifiedBy>
  <cp:revision>11</cp:revision>
  <dcterms:created xsi:type="dcterms:W3CDTF">2025-09-23T16:45:49Z</dcterms:created>
  <dcterms:modified xsi:type="dcterms:W3CDTF">2025-11-05T15:30:47Z</dcterms:modified>
</cp:coreProperties>
</file>